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2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0.xml" ContentType="application/vnd.openxmlformats-officedocument.presentationml.slideMaster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36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6.xml" ContentType="application/vnd.openxmlformats-officedocument.presentationml.slideMaster+xml"/>
  <Override PartName="/ppt/notesSlides/notesSlide28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8.xml" ContentType="application/vnd.openxmlformats-officedocument.presentationml.slideMaster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54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5.xml" ContentType="application/vnd.openxmlformats-officedocument.theme+xml"/>
  <Override PartName="/ppt/theme/theme1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2.xml" ContentType="application/vnd.openxmlformats-officedocument.theme+xml"/>
  <Override PartName="/ppt/theme/theme41.xml" ContentType="application/vnd.openxmlformats-officedocument.theme+xml"/>
  <Override PartName="/ppt/theme/theme40.xml" ContentType="application/vnd.openxmlformats-officedocument.theme+xml"/>
  <Override PartName="/ppt/theme/theme16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56.xml" ContentType="application/vnd.openxmlformats-officedocument.theme+xml"/>
  <Override PartName="/ppt/theme/theme53.xml" ContentType="application/vnd.openxmlformats-officedocument.theme+xml"/>
  <Override PartName="/ppt/theme/theme57.xml" ContentType="application/vnd.openxmlformats-officedocument.theme+xml"/>
  <Override PartName="/ppt/theme/theme52.xml" ContentType="application/vnd.openxmlformats-officedocument.theme+xml"/>
  <Override PartName="/ppt/theme/theme51.xml" ContentType="application/vnd.openxmlformats-officedocument.theme+xml"/>
  <Override PartName="/ppt/theme/theme50.xml" ContentType="application/vnd.openxmlformats-officedocument.theme+xml"/>
  <Override PartName="/ppt/theme/theme49.xml" ContentType="application/vnd.openxmlformats-officedocument.theme+xml"/>
  <Override PartName="/ppt/theme/theme48.xml" ContentType="application/vnd.openxmlformats-officedocument.theme+xml"/>
  <Override PartName="/ppt/theme/theme38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55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39.xml" ContentType="application/vnd.openxmlformats-officedocument.theme+xml"/>
  <Override PartName="/ppt/theme/theme27.xml" ContentType="application/vnd.openxmlformats-officedocument.theme+xml"/>
  <Override PartName="/ppt/theme/theme29.xml" ContentType="application/vnd.openxmlformats-officedocument.theme+xml"/>
  <Override PartName="/ppt/theme/theme37.xml" ContentType="application/vnd.openxmlformats-officedocument.theme+xml"/>
  <Override PartName="/ppt/theme/theme36.xml" ContentType="application/vnd.openxmlformats-officedocument.theme+xml"/>
  <Override PartName="/ppt/theme/theme35.xml" ContentType="application/vnd.openxmlformats-officedocument.theme+xml"/>
  <Override PartName="/ppt/theme/theme34.xml" ContentType="application/vnd.openxmlformats-officedocument.theme+xml"/>
  <Override PartName="/ppt/theme/theme28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3.xml" ContentType="application/vnd.openxmlformats-officedocument.theme+xml"/>
  <Override PartName="/ppt/theme/theme3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5" r:id="rId2"/>
    <p:sldMasterId id="2147483747" r:id="rId3"/>
    <p:sldMasterId id="2147483749" r:id="rId4"/>
    <p:sldMasterId id="2147483751" r:id="rId5"/>
    <p:sldMasterId id="2147483753" r:id="rId6"/>
    <p:sldMasterId id="2147483755" r:id="rId7"/>
    <p:sldMasterId id="2147483757" r:id="rId8"/>
    <p:sldMasterId id="2147483759" r:id="rId9"/>
    <p:sldMasterId id="2147483761" r:id="rId10"/>
    <p:sldMasterId id="2147483763" r:id="rId11"/>
    <p:sldMasterId id="2147483765" r:id="rId12"/>
    <p:sldMasterId id="2147483767" r:id="rId13"/>
    <p:sldMasterId id="2147483769" r:id="rId14"/>
    <p:sldMasterId id="2147483771" r:id="rId15"/>
    <p:sldMasterId id="2147483773" r:id="rId16"/>
    <p:sldMasterId id="2147483775" r:id="rId17"/>
    <p:sldMasterId id="2147483777" r:id="rId18"/>
    <p:sldMasterId id="2147483779" r:id="rId19"/>
    <p:sldMasterId id="2147483781" r:id="rId20"/>
    <p:sldMasterId id="2147483783" r:id="rId21"/>
    <p:sldMasterId id="2147483785" r:id="rId22"/>
    <p:sldMasterId id="2147483787" r:id="rId23"/>
    <p:sldMasterId id="2147483789" r:id="rId24"/>
    <p:sldMasterId id="2147483791" r:id="rId25"/>
    <p:sldMasterId id="2147483793" r:id="rId26"/>
    <p:sldMasterId id="2147483794" r:id="rId27"/>
    <p:sldMasterId id="2147483796" r:id="rId28"/>
    <p:sldMasterId id="2147483798" r:id="rId29"/>
    <p:sldMasterId id="2147483800" r:id="rId30"/>
    <p:sldMasterId id="2147483802" r:id="rId31"/>
    <p:sldMasterId id="2147483804" r:id="rId32"/>
    <p:sldMasterId id="2147483806" r:id="rId33"/>
    <p:sldMasterId id="2147483808" r:id="rId34"/>
    <p:sldMasterId id="2147483810" r:id="rId35"/>
    <p:sldMasterId id="2147483812" r:id="rId36"/>
    <p:sldMasterId id="2147483814" r:id="rId37"/>
    <p:sldMasterId id="2147483816" r:id="rId38"/>
    <p:sldMasterId id="2147483818" r:id="rId39"/>
    <p:sldMasterId id="2147483820" r:id="rId40"/>
    <p:sldMasterId id="2147483825" r:id="rId41"/>
    <p:sldMasterId id="2147483827" r:id="rId42"/>
    <p:sldMasterId id="2147483829" r:id="rId43"/>
    <p:sldMasterId id="2147483831" r:id="rId44"/>
    <p:sldMasterId id="2147483833" r:id="rId45"/>
    <p:sldMasterId id="2147483835" r:id="rId46"/>
    <p:sldMasterId id="2147483837" r:id="rId47"/>
    <p:sldMasterId id="2147483839" r:id="rId48"/>
    <p:sldMasterId id="2147483841" r:id="rId49"/>
    <p:sldMasterId id="2147483843" r:id="rId50"/>
    <p:sldMasterId id="2147483845" r:id="rId51"/>
    <p:sldMasterId id="2147483847" r:id="rId52"/>
    <p:sldMasterId id="2147483851" r:id="rId53"/>
    <p:sldMasterId id="2147483853" r:id="rId54"/>
    <p:sldMasterId id="2147483855" r:id="rId55"/>
  </p:sldMasterIdLst>
  <p:notesMasterIdLst>
    <p:notesMasterId r:id="rId89"/>
  </p:notesMasterIdLst>
  <p:handoutMasterIdLst>
    <p:handoutMasterId r:id="rId90"/>
  </p:handoutMasterIdLst>
  <p:sldIdLst>
    <p:sldId id="257" r:id="rId56"/>
    <p:sldId id="276" r:id="rId57"/>
    <p:sldId id="524" r:id="rId58"/>
    <p:sldId id="508" r:id="rId59"/>
    <p:sldId id="509" r:id="rId60"/>
    <p:sldId id="510" r:id="rId61"/>
    <p:sldId id="511" r:id="rId62"/>
    <p:sldId id="512" r:id="rId63"/>
    <p:sldId id="513" r:id="rId64"/>
    <p:sldId id="514" r:id="rId65"/>
    <p:sldId id="515" r:id="rId66"/>
    <p:sldId id="516" r:id="rId67"/>
    <p:sldId id="517" r:id="rId68"/>
    <p:sldId id="518" r:id="rId69"/>
    <p:sldId id="520" r:id="rId70"/>
    <p:sldId id="521" r:id="rId71"/>
    <p:sldId id="522" r:id="rId72"/>
    <p:sldId id="507" r:id="rId73"/>
    <p:sldId id="485" r:id="rId74"/>
    <p:sldId id="458" r:id="rId75"/>
    <p:sldId id="483" r:id="rId76"/>
    <p:sldId id="484" r:id="rId77"/>
    <p:sldId id="362" r:id="rId78"/>
    <p:sldId id="486" r:id="rId79"/>
    <p:sldId id="450" r:id="rId80"/>
    <p:sldId id="451" r:id="rId81"/>
    <p:sldId id="500" r:id="rId82"/>
    <p:sldId id="501" r:id="rId83"/>
    <p:sldId id="502" r:id="rId84"/>
    <p:sldId id="503" r:id="rId85"/>
    <p:sldId id="504" r:id="rId86"/>
    <p:sldId id="505" r:id="rId87"/>
    <p:sldId id="364" r:id="rId8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21" autoAdjust="0"/>
  </p:normalViewPr>
  <p:slideViewPr>
    <p:cSldViewPr>
      <p:cViewPr varScale="1">
        <p:scale>
          <a:sx n="99" d="100"/>
          <a:sy n="99" d="100"/>
        </p:scale>
        <p:origin x="9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8.xml"/><Relationship Id="rId68" Type="http://schemas.openxmlformats.org/officeDocument/2006/relationships/slide" Target="slides/slide13.xml"/><Relationship Id="rId84" Type="http://schemas.openxmlformats.org/officeDocument/2006/relationships/slide" Target="slides/slide29.xml"/><Relationship Id="rId89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3.xml"/><Relationship Id="rId74" Type="http://schemas.openxmlformats.org/officeDocument/2006/relationships/slide" Target="slides/slide19.xml"/><Relationship Id="rId79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90" Type="http://schemas.openxmlformats.org/officeDocument/2006/relationships/handoutMaster" Target="handoutMasters/handoutMaster1.xml"/><Relationship Id="rId95" Type="http://schemas.openxmlformats.org/officeDocument/2006/relationships/customXml" Target="../customXml/item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9.xml"/><Relationship Id="rId69" Type="http://schemas.openxmlformats.org/officeDocument/2006/relationships/slide" Target="slides/slide14.xml"/><Relationship Id="rId80" Type="http://schemas.openxmlformats.org/officeDocument/2006/relationships/slide" Target="slides/slide25.xml"/><Relationship Id="rId85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4.xml"/><Relationship Id="rId67" Type="http://schemas.openxmlformats.org/officeDocument/2006/relationships/slide" Target="slides/slide1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7.xml"/><Relationship Id="rId70" Type="http://schemas.openxmlformats.org/officeDocument/2006/relationships/slide" Target="slides/slide15.xml"/><Relationship Id="rId75" Type="http://schemas.openxmlformats.org/officeDocument/2006/relationships/slide" Target="slides/slide20.xml"/><Relationship Id="rId83" Type="http://schemas.openxmlformats.org/officeDocument/2006/relationships/slide" Target="slides/slide28.xml"/><Relationship Id="rId88" Type="http://schemas.openxmlformats.org/officeDocument/2006/relationships/slide" Target="slides/slide33.xml"/><Relationship Id="rId91" Type="http://schemas.openxmlformats.org/officeDocument/2006/relationships/presProps" Target="presProps.xml"/><Relationship Id="rId9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5.xml"/><Relationship Id="rId65" Type="http://schemas.openxmlformats.org/officeDocument/2006/relationships/slide" Target="slides/slide10.xml"/><Relationship Id="rId73" Type="http://schemas.openxmlformats.org/officeDocument/2006/relationships/slide" Target="slides/slide18.xml"/><Relationship Id="rId78" Type="http://schemas.openxmlformats.org/officeDocument/2006/relationships/slide" Target="slides/slide23.xml"/><Relationship Id="rId81" Type="http://schemas.openxmlformats.org/officeDocument/2006/relationships/slide" Target="slides/slide26.xml"/><Relationship Id="rId86" Type="http://schemas.openxmlformats.org/officeDocument/2006/relationships/slide" Target="slides/slide31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21.xml"/><Relationship Id="rId97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6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1.xml"/><Relationship Id="rId87" Type="http://schemas.openxmlformats.org/officeDocument/2006/relationships/slide" Target="slides/slide32.xml"/><Relationship Id="rId61" Type="http://schemas.openxmlformats.org/officeDocument/2006/relationships/slide" Target="slides/slide6.xml"/><Relationship Id="rId82" Type="http://schemas.openxmlformats.org/officeDocument/2006/relationships/slide" Target="slides/slide2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.xml"/><Relationship Id="rId77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7.xml"/><Relationship Id="rId9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C46B878-881B-48C7-8B16-87304F53769B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85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659185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9CA75C8E-A9A3-4946-9C6A-8C4B6E0EE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517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A05D649A-7FF8-4329-B5FE-C287A7595C8F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77D6FAD-9195-43E1-BCC9-2E0D87B89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353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0680-078A-D346-9D8C-71000585ECB9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35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C1,</a:t>
            </a:r>
            <a:r>
              <a:rPr lang="en-US" baseline="0" dirty="0" smtClean="0"/>
              <a:t> you can see that the proportion of white Scholars has shrunk considerably (63% to 42%)</a:t>
            </a:r>
          </a:p>
          <a:p>
            <a:r>
              <a:rPr lang="en-US" baseline="0" dirty="0" smtClean="0"/>
              <a:t>while the proportion of Hispanic/Latino Scholars has risen (4% to 20%).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557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r>
              <a:rPr lang="en-US" baseline="0" dirty="0" smtClean="0"/>
              <a:t> the mean and median income for C4 participants was just below $50,000.</a:t>
            </a:r>
          </a:p>
          <a:p>
            <a:r>
              <a:rPr lang="en-US" baseline="0" dirty="0" smtClean="0"/>
              <a:t>The median and mean family incomes for C4 participants is slightly lower than that for all C4 eligible applicants we discussed earlier.</a:t>
            </a:r>
          </a:p>
          <a:p>
            <a:r>
              <a:rPr lang="en-US" baseline="0" dirty="0" smtClean="0"/>
              <a:t>The median and mean family incomes for C4 participants is slightly higher than that for C3 participants reported in 2014.</a:t>
            </a:r>
          </a:p>
          <a:p>
            <a:r>
              <a:rPr lang="en-US" baseline="0" dirty="0" smtClean="0"/>
              <a:t>In the graphic, you can see the distribution of C4 participants across eligible income deciles.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When compared with C4 eligible applicants, there is a slight shift in deciles (small increase in the middle &amp; top categories):</a:t>
            </a:r>
          </a:p>
          <a:p>
            <a:r>
              <a:rPr lang="en-US" baseline="0" dirty="0" smtClean="0"/>
              <a:t>When compared with C3 participants, there is a slight shift in deciles with an increase in the middle category and a decrease in the top &amp; bottom categories.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FOLLOW UP: Highest eligible income for family of four for 2015-16 application cycle was $105K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Mean</a:t>
            </a:r>
            <a:r>
              <a:rPr lang="en-US" baseline="0" dirty="0" smtClean="0"/>
              <a:t> and median do not adjust for family size but deciles do.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Similar to 2014 numbers – see attached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837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total, there are 2,491 Scholars from C1-C4 enrolled for the 2015-16 academic year.</a:t>
            </a:r>
          </a:p>
          <a:p>
            <a:r>
              <a:rPr lang="en-US" baseline="0" dirty="0" smtClean="0"/>
              <a:t>Of those, 73% attend four-year colleges or universities.</a:t>
            </a:r>
            <a:endParaRPr lang="en-US" dirty="0" smtClean="0"/>
          </a:p>
          <a:p>
            <a:r>
              <a:rPr lang="en-US" dirty="0" smtClean="0"/>
              <a:t>It is worth noting that the increasing proportion of students you see across cohorts enrolled in two-year college</a:t>
            </a:r>
            <a:r>
              <a:rPr lang="en-US" baseline="0" dirty="0" smtClean="0"/>
              <a:t>s does not represent that more students are choosing 2-year schools.</a:t>
            </a:r>
            <a:br>
              <a:rPr lang="en-US" baseline="0" dirty="0" smtClean="0"/>
            </a:br>
            <a:r>
              <a:rPr lang="en-US" baseline="0" dirty="0" smtClean="0"/>
              <a:t>Rather, it represents two realities:</a:t>
            </a:r>
          </a:p>
          <a:p>
            <a:r>
              <a:rPr lang="en-US" baseline="0" dirty="0" smtClean="0"/>
              <a:t>First, as previously mentioned, there has been a change in recruiting efforts to target high school seniors which has led to younger cohorts. </a:t>
            </a:r>
          </a:p>
          <a:p>
            <a:r>
              <a:rPr lang="en-US" baseline="0" dirty="0" smtClean="0"/>
              <a:t>This means that a greater proportion of later cohorts are earlier in their college careers and are therefore more likely be enrolled at a two-year school.</a:t>
            </a:r>
          </a:p>
          <a:p>
            <a:r>
              <a:rPr lang="en-US" baseline="0" dirty="0" smtClean="0"/>
              <a:t>Second, earlier cohorts have been in college for longer than newer cohorts and therefore are more likely be in their later college years (juniors and seniors).</a:t>
            </a:r>
          </a:p>
          <a:p>
            <a:r>
              <a:rPr lang="en-US" baseline="0" dirty="0" smtClean="0"/>
              <a:t>This means that Scholars in earlier cohorts are much </a:t>
            </a:r>
            <a:r>
              <a:rPr lang="en-US" baseline="0" dirty="0" err="1" smtClean="0"/>
              <a:t>morely</a:t>
            </a:r>
            <a:r>
              <a:rPr lang="en-US" baseline="0" dirty="0" smtClean="0"/>
              <a:t> likely to be enrolled at four-year colleges.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520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next section, I’ll outline a brief financial summary, summarize graduates totals, and report post-graduation plans for graduates approximately nine months after graduation.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03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(BODY)"/>
                <a:cs typeface="Helvetica (BODY)"/>
              </a:rPr>
              <a:t>To date, 10,346</a:t>
            </a:r>
            <a:r>
              <a:rPr lang="en-US" sz="1200" baseline="0" dirty="0" smtClean="0">
                <a:latin typeface="Helvetica (BODY)"/>
                <a:cs typeface="Helvetica (BODY)"/>
              </a:rPr>
              <a:t> scholars have been awarded.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(BODY)"/>
                <a:cs typeface="Helvetica (BODY)"/>
              </a:rPr>
              <a:t>By the end of the 2015-16 academic year, $28,862,840 is anticipated to have been disbursed to Scholars all-time.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(BODY)"/>
                <a:cs typeface="Helvetica (BODY)"/>
              </a:rPr>
              <a:t>In the graphic, you can see a representation of the cash flow of WSOS funds through October 31, 2015.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is cash-basis accounting and only reflects actual funds received and disbursed through the cut-off date.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does not include pledge receivables of more than $34 million from private donors.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also does not include the state’s recent $41 million appropriation for the 2015–17 Biennium.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(BODY)"/>
              <a:cs typeface="Helvetica (BODY)"/>
            </a:endParaRPr>
          </a:p>
          <a:p>
            <a:endParaRPr lang="en-US" dirty="0" smtClean="0"/>
          </a:p>
          <a:p>
            <a:r>
              <a:rPr lang="en-US" dirty="0" smtClean="0"/>
              <a:t>FOLLOW UP: About $4M has been paid to CSF as program administrator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607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workforce-direct graduates, 73% found employment in their field of study within nine</a:t>
            </a:r>
            <a:r>
              <a:rPr lang="en-US" baseline="0" dirty="0" smtClean="0"/>
              <a:t> months.</a:t>
            </a:r>
          </a:p>
          <a:p>
            <a:r>
              <a:rPr lang="en-US" baseline="0" dirty="0" smtClean="0"/>
              <a:t>Of those who found work in their field of study, 86% are working in Washington State.</a:t>
            </a:r>
          </a:p>
          <a:p>
            <a:r>
              <a:rPr lang="en-US" baseline="0" dirty="0" smtClean="0"/>
              <a:t>These promising outcomes demonstrate that WSOS are finding work related to their area of study and are choosing to stay in Washington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411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Helvetica (BODY)"/>
                <a:cs typeface="Helvetica (BODY)"/>
              </a:rPr>
              <a:t>Through</a:t>
            </a:r>
            <a:r>
              <a:rPr lang="en-US" sz="1200" b="0" baseline="0" dirty="0" smtClean="0">
                <a:latin typeface="Helvetica (BODY)"/>
                <a:cs typeface="Helvetica (BODY)"/>
              </a:rPr>
              <a:t> November 1, 2015, there have been 1,481 WSOS Scholars who have received their bachelor’s degree.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latin typeface="Helvetica (BODY)"/>
                <a:cs typeface="Helvetica (BODY)"/>
              </a:rPr>
              <a:t>Some of these earned multiple bachelor’s degrees for a total degrees earned of 1,515.</a:t>
            </a:r>
            <a:endParaRPr lang="en-US" sz="1200" b="0" dirty="0" smtClean="0">
              <a:latin typeface="Helvetica (BODY)"/>
              <a:cs typeface="Helvetica (BODY)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 (BODY)"/>
                <a:cs typeface="Helvetica (BODY)"/>
              </a:rPr>
              <a:t>Of those 1,515 degrees, 85%</a:t>
            </a:r>
            <a:r>
              <a:rPr lang="en-US" sz="1200" baseline="0" dirty="0" smtClean="0">
                <a:latin typeface="Helvetica (BODY)"/>
                <a:cs typeface="Helvetica (BODY)"/>
              </a:rPr>
              <a:t> (or 1,306 degrees) were earned in STEM or health care fields.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The 15% of bachelor’s degrees that are earned in non-STEM nor health care fields is explainable by two means.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First, the majority of graduates to date are from C1.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Many C1 Scholars applied and received funding under majors that are no longer deemed eligible by the WSOS Board.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A vetted and defined list of eligible majors was approved beginning with the selection of C2.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As we moved forward, C1 will comprise a smaller proportion of overall graduates.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As this happens, we expect that the number of graduates in “other” fields will also shrink.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However, some proportion of WSOS graduates will always be expected in “other” fields.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When counting graduates, we include all students who ever received funding from WSOS.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While all students who receive funding are self-declared in an eligible major at scholarship disbursement, students change majors over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Inevitably, some funded Scholars will change majors and go on to graduate in non-STEM and health care fields.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As C1 becomes a smaller proportion of all-time graduates and retention efforts targeting Scholar enrollment in eligible majors improve, we expect to see a drop in proportion of degrees in “Other” fields but some proportion of degrees earned will always exist.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Helvetica (BODY)"/>
              <a:cs typeface="Helvetica (BODY)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Helvetica (BODY)"/>
                <a:cs typeface="Helvetica (BODY)"/>
              </a:rPr>
              <a:t>FOLLOW UP: This is not done from the list of eligible majors but rather at the major category level for which degree families are generally considered to be STEM and/or health care.</a:t>
            </a:r>
            <a:endParaRPr lang="en-US" sz="1200" dirty="0" smtClean="0">
              <a:latin typeface="Helvetica (BODY)"/>
              <a:cs typeface="Helvetica (BODY)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Helvetica (BODY)"/>
                <a:cs typeface="Helvetica (BODY)"/>
              </a:rPr>
              <a:t>68%</a:t>
            </a:r>
            <a:r>
              <a:rPr lang="en-US" sz="1200" dirty="0" smtClean="0">
                <a:latin typeface="Helvetica (BODY)"/>
                <a:cs typeface="Helvetica (BODY)"/>
              </a:rPr>
              <a:t> of Scholars who have ever received</a:t>
            </a:r>
            <a:r>
              <a:rPr lang="en-US" sz="1200" baseline="0" dirty="0" smtClean="0">
                <a:latin typeface="Helvetica (BODY)"/>
                <a:cs typeface="Helvetica (BODY)"/>
              </a:rPr>
              <a:t> funding </a:t>
            </a:r>
            <a:r>
              <a:rPr lang="en-US" sz="1200" dirty="0" smtClean="0">
                <a:latin typeface="Helvetica (BODY)"/>
                <a:cs typeface="Helvetica (BODY)"/>
              </a:rPr>
              <a:t>have either graduated or are re-enrolled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94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Overview of Opportunity Expansion from slides.</a:t>
            </a:r>
          </a:p>
          <a:p>
            <a:r>
              <a:rPr lang="en-US" baseline="0" dirty="0" smtClean="0"/>
              <a:t>Ask Jane Broom if she wants to add anything.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714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listening and for engaging with questions throughout the 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985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5F77-7B39-496B-8892-B06996BFC57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5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D6FAD-9195-43E1-BCC9-2E0D87B89FE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30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>
                <a:latin typeface="Helvetica (BODY)"/>
                <a:cs typeface="Helvetica (BODY)"/>
              </a:rPr>
              <a:t>79% of Scholars employed in FOS are </a:t>
            </a:r>
            <a:r>
              <a:rPr lang="en-US" sz="2300">
                <a:latin typeface="Helvetica (BODY)"/>
                <a:cs typeface="Helvetica (BODY)"/>
              </a:rPr>
              <a:t>working full-time</a:t>
            </a:r>
            <a:endParaRPr lang="en-US" sz="2300" dirty="0">
              <a:latin typeface="Helvetica (BODY)"/>
              <a:cs typeface="Helvetica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5F77-7B39-496B-8892-B06996BFC57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0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5F77-7B39-496B-8892-B06996BFC57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9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5F77-7B39-496B-8892-B06996BFC57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9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2E7AD-125A-F548-AD74-45B25A8565E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8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2E7AD-125A-F548-AD74-45B25A8565E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0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0680-078A-D346-9D8C-71000585ECB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71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D6FAD-9195-43E1-BCC9-2E0D87B89F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87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30680-078A-D346-9D8C-71000585EC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644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30680-078A-D346-9D8C-71000585EC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45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30680-078A-D346-9D8C-71000585EC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66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0680-078A-D346-9D8C-71000585ECB9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64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30680-078A-D346-9D8C-71000585EC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817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30680-078A-D346-9D8C-71000585EC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705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30680-078A-D346-9D8C-71000585EC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20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0680-078A-D346-9D8C-71000585ECB9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3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672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latin typeface="Helvetica (BODY)"/>
                <a:cs typeface="Helvetica (BODY)"/>
              </a:rPr>
              <a:t>In</a:t>
            </a:r>
            <a:r>
              <a:rPr lang="en-US" sz="2800" baseline="0" dirty="0" smtClean="0">
                <a:latin typeface="Helvetica (BODY)"/>
                <a:cs typeface="Helvetica (BODY)"/>
              </a:rPr>
              <a:t> spring of 2016, t</a:t>
            </a:r>
            <a:r>
              <a:rPr lang="en-US" sz="2800" dirty="0" smtClean="0">
                <a:latin typeface="Helvetica (BODY)"/>
                <a:cs typeface="Helvetica (BODY)"/>
              </a:rPr>
              <a:t>here were 3,779</a:t>
            </a:r>
            <a:r>
              <a:rPr lang="en-US" sz="2800" baseline="0" dirty="0" smtClean="0">
                <a:latin typeface="Helvetica (BODY)"/>
                <a:cs typeface="Helvetica (BODY)"/>
              </a:rPr>
              <a:t> </a:t>
            </a:r>
            <a:r>
              <a:rPr lang="en-US" sz="2800" dirty="0" smtClean="0">
                <a:latin typeface="Helvetica (BODY)"/>
                <a:cs typeface="Helvetica (BODY)"/>
              </a:rPr>
              <a:t>applications submitted to join WSOS</a:t>
            </a:r>
            <a:r>
              <a:rPr lang="en-US" sz="2800" baseline="0" dirty="0" smtClean="0">
                <a:latin typeface="Helvetica (BODY)"/>
                <a:cs typeface="Helvetica (BODY)"/>
              </a:rPr>
              <a:t> C5. </a:t>
            </a:r>
          </a:p>
          <a:p>
            <a:r>
              <a:rPr lang="en-US" sz="2800" baseline="0" dirty="0" smtClean="0">
                <a:latin typeface="Helvetica (BODY)"/>
                <a:cs typeface="Helvetica (BODY)"/>
              </a:rPr>
              <a:t>Of those, </a:t>
            </a:r>
            <a:r>
              <a:rPr lang="en-US" sz="2400" baseline="0" dirty="0" smtClean="0">
                <a:latin typeface="Helvetica (BODY)"/>
                <a:cs typeface="Helvetica (BODY)"/>
              </a:rPr>
              <a:t>1,242 met the eligibility requirements (58%). (In 2014, about 61% of applicants met eligibility requirements.)</a:t>
            </a:r>
            <a:endParaRPr lang="en-US" sz="2400" dirty="0" smtClean="0">
              <a:latin typeface="Helvetica (BODY)"/>
              <a:cs typeface="Helvetica (BODY)"/>
            </a:endParaRPr>
          </a:p>
          <a:p>
            <a:r>
              <a:rPr lang="en-US" sz="2400" dirty="0" smtClean="0">
                <a:latin typeface="Helvetica (BODY)"/>
                <a:cs typeface="Helvetica (BODY)"/>
              </a:rPr>
              <a:t>The</a:t>
            </a:r>
            <a:r>
              <a:rPr lang="en-US" sz="2400" baseline="0" dirty="0" smtClean="0">
                <a:latin typeface="Helvetica (BODY)"/>
                <a:cs typeface="Helvetica (BODY)"/>
              </a:rPr>
              <a:t> majority of the eligible applicant pool were women and identified as students of color.</a:t>
            </a:r>
          </a:p>
          <a:p>
            <a:r>
              <a:rPr lang="en-US" sz="2400" baseline="0" dirty="0" smtClean="0">
                <a:latin typeface="Helvetica (BODY)"/>
                <a:cs typeface="Helvetica (BODY)"/>
              </a:rPr>
              <a:t>More than two-thirds of eligible applicants identify from races or ethnicities that are under-represented in STEM fields.</a:t>
            </a:r>
            <a:endParaRPr lang="en-US" sz="2400" dirty="0" smtClean="0">
              <a:latin typeface="Helvetica (BODY)"/>
              <a:cs typeface="Helvetica (BODY)"/>
            </a:endParaRPr>
          </a:p>
          <a:p>
            <a:r>
              <a:rPr lang="en-US" sz="2400" dirty="0" smtClean="0">
                <a:latin typeface="Helvetica (BODY)"/>
                <a:cs typeface="Helvetica (BODY)"/>
              </a:rPr>
              <a:t>FOLLOW</a:t>
            </a:r>
            <a:r>
              <a:rPr lang="en-US" sz="2400" baseline="0" dirty="0" smtClean="0">
                <a:latin typeface="Helvetica (BODY)"/>
                <a:cs typeface="Helvetica (BODY)"/>
              </a:rPr>
              <a:t> UP: </a:t>
            </a:r>
            <a:r>
              <a:rPr lang="en-US" sz="2400" dirty="0" smtClean="0">
                <a:latin typeface="Helvetica (BODY)"/>
                <a:cs typeface="Helvetica (BODY)"/>
              </a:rPr>
              <a:t>Comparison</a:t>
            </a:r>
            <a:r>
              <a:rPr lang="en-US" sz="2400" baseline="0" dirty="0" smtClean="0">
                <a:latin typeface="Helvetica (BODY)"/>
                <a:cs typeface="Helvetica (BODY)"/>
              </a:rPr>
              <a:t> of change in eligible applicant pool demographics from 2014 to 2015 are on the next slide.</a:t>
            </a:r>
          </a:p>
          <a:p>
            <a:r>
              <a:rPr lang="en-US" sz="2400" baseline="0" dirty="0" smtClean="0">
                <a:latin typeface="Helvetica (BODY)"/>
                <a:cs typeface="Helvetica (BODY)"/>
              </a:rPr>
              <a:t>Under-represented minorities in STEM fields include all people of color except for those identified as Asian. Pacific Islanders are considered to be under-represented minorities. (In other words, URM includes all eligible applicants except those identified as White, Not Reported, or Asian (Non-Pacific Islander).</a:t>
            </a:r>
            <a:endParaRPr lang="en-US" sz="2400" dirty="0" smtClean="0">
              <a:latin typeface="Helvetica (BODY)"/>
              <a:cs typeface="Helvetica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89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r>
              <a:rPr lang="en-US" baseline="0" dirty="0" smtClean="0"/>
              <a:t> the mean and median income for C4 eligible applicants was just below $50,000. </a:t>
            </a:r>
          </a:p>
          <a:p>
            <a:r>
              <a:rPr lang="en-US" baseline="0" dirty="0" smtClean="0"/>
              <a:t>In the graphic, you can see the distribution of eligible applicants across eligible income deciles.</a:t>
            </a:r>
          </a:p>
          <a:p>
            <a:r>
              <a:rPr lang="en-US" baseline="0" dirty="0" smtClean="0"/>
              <a:t>When compared with 2014, there is a slight increase in the proportion of eligible applicants from the middle four deciles and a slight decrease in the proportion of eligible applicants in the bottom &amp; top deciles.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FOLLOW UP: Highest eligible income for family of four for 2015-16 application cycle was $105K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Mean</a:t>
            </a:r>
            <a:r>
              <a:rPr lang="en-US" baseline="0" dirty="0" smtClean="0"/>
              <a:t> and median do not adjust for family size but deciles do.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Similar to 2014 numbers – see attached table.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Will see C4 participant incomes on a later slide – this represents eligible applicants for C4.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35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set of slides discuss demographics and trends across</a:t>
            </a:r>
            <a:r>
              <a:rPr lang="en-US" baseline="0" dirty="0" smtClean="0"/>
              <a:t> cohorts of WSOS participants and discusses Scholars who are enrolled for this academic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221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1,242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eligible applicants, 1,057 were selected as C4.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October 24, 2015, 994 of those selected C4 Scholars had enrolled to participate in C4.</a:t>
            </a:r>
          </a:p>
          <a:p>
            <a:r>
              <a:rPr lang="en-US" sz="1200" dirty="0" smtClean="0">
                <a:latin typeface="Helvetica (BODY)"/>
                <a:cs typeface="Helvetica (BODY)"/>
              </a:rPr>
              <a:t>The</a:t>
            </a:r>
            <a:r>
              <a:rPr lang="en-US" sz="1200" baseline="0" dirty="0" smtClean="0">
                <a:latin typeface="Helvetica (BODY)"/>
                <a:cs typeface="Helvetica (BODY)"/>
              </a:rPr>
              <a:t> majority of enrolled C4 Scholars are women and identify as students of color.</a:t>
            </a:r>
          </a:p>
          <a:p>
            <a:r>
              <a:rPr lang="en-US" sz="1200" baseline="0" dirty="0" smtClean="0">
                <a:latin typeface="Helvetica (BODY)"/>
                <a:cs typeface="Helvetica (BODY)"/>
              </a:rPr>
              <a:t>More than two-thirds of enrolled C4 Scholars identify from races or ethnicities that are under-represented in STEM fields.</a:t>
            </a:r>
            <a:endParaRPr lang="en-US" sz="1200" dirty="0" smtClean="0">
              <a:latin typeface="Helvetica (BODY)"/>
              <a:cs typeface="Helvetica (BODY)"/>
            </a:endParaRPr>
          </a:p>
          <a:p>
            <a:r>
              <a:rPr lang="en-US" sz="1200" dirty="0" smtClean="0">
                <a:latin typeface="Helvetica (BODY)"/>
                <a:cs typeface="Helvetica (BODY)"/>
              </a:rPr>
              <a:t>FOLLOW</a:t>
            </a:r>
            <a:r>
              <a:rPr lang="en-US" sz="1200" baseline="0" dirty="0" smtClean="0">
                <a:latin typeface="Helvetica (BODY)"/>
                <a:cs typeface="Helvetica (BODY)"/>
              </a:rPr>
              <a:t> UP: </a:t>
            </a:r>
            <a:r>
              <a:rPr lang="en-US" sz="1200" dirty="0" smtClean="0">
                <a:latin typeface="Helvetica (BODY)"/>
                <a:cs typeface="Helvetica (BODY)"/>
              </a:rPr>
              <a:t>Comparison</a:t>
            </a:r>
            <a:r>
              <a:rPr lang="en-US" sz="1200" baseline="0" dirty="0" smtClean="0">
                <a:latin typeface="Helvetica (BODY)"/>
                <a:cs typeface="Helvetica (BODY)"/>
              </a:rPr>
              <a:t> of change in cohort demographics are on the next slide.</a:t>
            </a:r>
          </a:p>
          <a:p>
            <a:r>
              <a:rPr lang="en-US" sz="1200" baseline="0" dirty="0" smtClean="0">
                <a:latin typeface="Helvetica (BODY)"/>
                <a:cs typeface="Helvetica (BODY)"/>
              </a:rPr>
              <a:t>Under-represented minorities in STEM fields include all people of color except for those identified as Asian. Pacific Islanders are considered to be under-represented minorities. (In other words, URM includes all eligible applicants except those identified as White, Not Reported, or Asian (Non-Pacific Islander).</a:t>
            </a:r>
            <a:endParaRPr lang="en-US" sz="1200" dirty="0" smtClean="0">
              <a:latin typeface="Helvetica (BODY)"/>
              <a:cs typeface="Helvetica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36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WSOS cohorts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becoming increasingly racially and ethnically diverse.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time,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WSOS cohorts have increasing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proportions identifying as students of color and an increasing proportion of minorities that are under-represented in STEM fields.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due in part to a change in programs team efforts which have been increasingly targeting schools with more diverse student populations.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recruitment efforts may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contributed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 more diverse applicant pool.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increasing diversity may also be due in part to a change in selection criteria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newer cohorts, Scholarship Services has been taking family income into account and selecting lower income applicants.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that lower family incomes are often associated with communities of color, this has also possibly contributed to an increase in the diversity of cohorts across time.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UP: Next slide shows the breakdown by specific racial/ethnic groups across cohorts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A85F77-7B39-496B-8892-B06996BFC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65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399281"/>
            <a:ext cx="9144000" cy="2458720"/>
          </a:xfrm>
          <a:prstGeom prst="rect">
            <a:avLst/>
          </a:prstGeom>
          <a:solidFill>
            <a:srgbClr val="93959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720080"/>
          </a:xfrm>
          <a:prstGeom prst="rect">
            <a:avLst/>
          </a:prstGeom>
          <a:solidFill>
            <a:srgbClr val="FEBE1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41" y="-72136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104648"/>
            <a:ext cx="8229600" cy="1439545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000" b="1" i="0" cap="all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821433"/>
            <a:ext cx="7315200" cy="63627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9078-CAFB-4961-9211-866463A70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7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FD74-B6FA-4362-A630-1A056EB769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4DDC-D302-4ED2-A07B-2EDCFFFAF1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2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EBE1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41" y="-72136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080"/>
            <a:ext cx="6187440" cy="650240"/>
          </a:xfrm>
        </p:spPr>
        <p:txBody>
          <a:bodyPr>
            <a:noAutofit/>
          </a:bodyPr>
          <a:lstStyle>
            <a:lvl1pPr algn="l">
              <a:defRPr sz="4000" b="1" i="0"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"/>
                <a:cs typeface="Helvetica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CEF0-7BE7-490A-804C-9985CAC5E3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2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399280"/>
            <a:ext cx="9144000" cy="2458720"/>
          </a:xfrm>
          <a:prstGeom prst="rect">
            <a:avLst/>
          </a:prstGeom>
          <a:solidFill>
            <a:srgbClr val="93959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720080"/>
          </a:xfrm>
          <a:prstGeom prst="rect">
            <a:avLst/>
          </a:prstGeom>
          <a:solidFill>
            <a:srgbClr val="FEBE1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41" y="-72136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104641"/>
            <a:ext cx="8229600" cy="1439545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000" b="1" i="0" cap="all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818506"/>
            <a:ext cx="7315200" cy="63627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26A46-C914-A24C-8EC6-C1C3974C62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F0245-6182-0C4A-BC40-BCEF28E575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53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EBE1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41" y="-72136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080"/>
            <a:ext cx="6187440" cy="650240"/>
          </a:xfrm>
        </p:spPr>
        <p:txBody>
          <a:bodyPr>
            <a:noAutofit/>
          </a:bodyPr>
          <a:lstStyle>
            <a:lvl1pPr algn="l">
              <a:defRPr sz="4000" b="1" i="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"/>
                <a:cs typeface="Helvetica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26A46-C914-A24C-8EC6-C1C3974C62C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F0245-6182-0C4A-BC40-BCEF28E575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9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6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644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32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8306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158" y="5201510"/>
            <a:ext cx="1974978" cy="11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7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87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644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32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8306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158" y="5201510"/>
            <a:ext cx="1974978" cy="11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EBE1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41" y="-72136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081"/>
            <a:ext cx="6187440" cy="650240"/>
          </a:xfrm>
        </p:spPr>
        <p:txBody>
          <a:bodyPr>
            <a:noAutofit/>
          </a:bodyPr>
          <a:lstStyle>
            <a:lvl1pPr algn="l">
              <a:defRPr sz="4000" b="1" i="0"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"/>
                <a:cs typeface="Helvetica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74D7-DF8E-4D8D-98A8-10DF7A6AFD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50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11138"/>
            <a:ext cx="86868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4158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11138"/>
            <a:ext cx="86868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70824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54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97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644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32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8306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158" y="5201510"/>
            <a:ext cx="1974978" cy="11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4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70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77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7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211138"/>
            <a:ext cx="8686800" cy="12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BBA1F-8ED4-934D-A349-DB8FB52B95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954" y="5466262"/>
            <a:ext cx="1993116" cy="1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4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399281"/>
            <a:ext cx="9144000" cy="2458720"/>
          </a:xfrm>
          <a:prstGeom prst="rect">
            <a:avLst/>
          </a:prstGeom>
          <a:solidFill>
            <a:srgbClr val="93959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653280"/>
          </a:xfrm>
          <a:prstGeom prst="rect">
            <a:avLst/>
          </a:prstGeom>
          <a:solidFill>
            <a:srgbClr val="FEBE1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41" y="-721360"/>
            <a:ext cx="8875059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220720"/>
            <a:ext cx="8229600" cy="1432560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 b="1" i="0" cap="all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Break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4910209"/>
            <a:ext cx="7315200" cy="154749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9278"/>
            <a:ext cx="2133600" cy="365125"/>
          </a:xfrm>
        </p:spPr>
        <p:txBody>
          <a:bodyPr/>
          <a:lstStyle/>
          <a:p>
            <a:fld id="{C0CA74C9-0A2F-44F6-A1AA-3B23A8FFC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9278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9278"/>
            <a:ext cx="2133600" cy="365125"/>
          </a:xfrm>
        </p:spPr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13289"/>
            <a:ext cx="4038600" cy="40128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13289"/>
            <a:ext cx="4038600" cy="40128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A0D7-6AF0-4258-9369-83D0DE3728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94081"/>
            <a:ext cx="6187440" cy="650240"/>
          </a:xfrm>
        </p:spPr>
        <p:txBody>
          <a:bodyPr>
            <a:noAutofit/>
          </a:bodyPr>
          <a:lstStyle>
            <a:lvl1pPr algn="l">
              <a:defRPr sz="4000" b="1" i="0"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57562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41BDA-DBED-4DAD-BD1D-23F2FA9DB6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9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D648-D9E8-44FB-8059-2084C4FB2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2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1B45-AA0C-40D1-ABD3-92764820F4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3840" y="-375920"/>
            <a:ext cx="9895840" cy="766064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3280" y="4796268"/>
            <a:ext cx="2352040" cy="13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C633-B0B4-4C60-8096-F6FD43E76B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9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352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702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F231-41C3-4C15-AE02-538C3D83C2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9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theme" Target="../theme/theme40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15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16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17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18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19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20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21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22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24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25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26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27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28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3289"/>
            <a:ext cx="8229600" cy="4012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2BFC165-C8C2-445B-8C3B-29AB9BF0A8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2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EBE1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2841" y="-72136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1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2774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52909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1599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24179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01200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69334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38824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84114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09868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82300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3280"/>
            <a:ext cx="8229600" cy="4012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92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95EC9DC-D12D-48C6-8A0D-02F591795C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92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92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EBE1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2841" y="-72136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17971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9823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60911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5545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43447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87938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03251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20707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37167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12607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60541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8314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27270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06230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5461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0203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5235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12018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68296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0259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09931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42567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3280"/>
            <a:ext cx="8229600" cy="4012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7126A46-C914-A24C-8EC6-C1C3974C6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EBE1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41" y="-72136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2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8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9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2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2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8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94038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5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4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7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0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2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fld id="{48EBBA1F-8ED4-934D-A349-DB8FB52B9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3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 charset="0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5730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15274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01061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1E468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 userDrawn="1"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AAC5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7" name="Rectangle 5"/>
          <p:cNvSpPr>
            <a:spLocks noChangeArrowheads="1"/>
          </p:cNvSpPr>
          <p:nvPr userDrawn="1"/>
        </p:nvSpPr>
        <p:spPr bwMode="auto">
          <a:xfrm>
            <a:off x="838200" y="0"/>
            <a:ext cx="228600" cy="6858000"/>
          </a:xfrm>
          <a:prstGeom prst="rect">
            <a:avLst/>
          </a:prstGeom>
          <a:solidFill>
            <a:srgbClr val="6F92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990600"/>
            <a:ext cx="70866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382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600825"/>
            <a:ext cx="1371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6F92CB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048D271B-FE4C-4BAF-B732-9F9A44FE7D9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38283" name="Text Box 11"/>
          <p:cNvSpPr txBox="1">
            <a:spLocks noChangeArrowheads="1"/>
          </p:cNvSpPr>
          <p:nvPr userDrawn="1"/>
        </p:nvSpPr>
        <p:spPr bwMode="auto">
          <a:xfrm rot="16200000">
            <a:off x="419100" y="64389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 dirty="0">
                <a:solidFill>
                  <a:srgbClr val="6F92CB"/>
                </a:solidFill>
                <a:latin typeface="Arial"/>
              </a:rPr>
              <a:t>WSIB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" y="88469"/>
            <a:ext cx="628650" cy="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06310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rgbClr val="04245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4245A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1E4687"/>
        </a:buClr>
        <a:buFont typeface="Wingdings" pitchFamily="2" charset="2"/>
        <a:defRPr sz="1600" b="1">
          <a:solidFill>
            <a:srgbClr val="1E4687"/>
          </a:solidFill>
          <a:latin typeface="+mn-lt"/>
          <a:ea typeface="+mn-ea"/>
          <a:cs typeface="+mn-cs"/>
        </a:defRPr>
      </a:lvl1pPr>
      <a:lvl2pPr marL="228600" indent="-228600" algn="l" rtl="0" fontAlgn="base">
        <a:spcBef>
          <a:spcPct val="20000"/>
        </a:spcBef>
        <a:spcAft>
          <a:spcPct val="0"/>
        </a:spcAft>
        <a:buClr>
          <a:srgbClr val="6F92CB"/>
        </a:buClr>
        <a:buSzPct val="75000"/>
        <a:buFont typeface="Wingdings 2" pitchFamily="18" charset="2"/>
        <a:buChar char="¥"/>
        <a:defRPr sz="1600" b="1">
          <a:solidFill>
            <a:srgbClr val="6F92CB"/>
          </a:solidFill>
          <a:latin typeface="+mn-lt"/>
        </a:defRPr>
      </a:lvl2pPr>
      <a:lvl3pPr marL="457200" indent="-228600" algn="l" rtl="0" fontAlgn="base">
        <a:spcBef>
          <a:spcPct val="20000"/>
        </a:spcBef>
        <a:spcAft>
          <a:spcPct val="0"/>
        </a:spcAft>
        <a:buClr>
          <a:srgbClr val="1E4687"/>
        </a:buClr>
        <a:buSzPct val="75000"/>
        <a:buFont typeface="Wingdings 2" pitchFamily="18" charset="2"/>
        <a:buChar char="¥"/>
        <a:defRPr sz="1600" b="1">
          <a:solidFill>
            <a:srgbClr val="1E4687"/>
          </a:solidFill>
          <a:latin typeface="+mn-lt"/>
        </a:defRPr>
      </a:lvl3pPr>
      <a:lvl4pPr marL="685800" indent="-228600" algn="l" rtl="0" fontAlgn="base">
        <a:spcBef>
          <a:spcPct val="20000"/>
        </a:spcBef>
        <a:spcAft>
          <a:spcPct val="0"/>
        </a:spcAft>
        <a:buClr>
          <a:srgbClr val="5A7D4C"/>
        </a:buClr>
        <a:buSzPct val="75000"/>
        <a:buFont typeface="Wingdings 2" pitchFamily="18" charset="2"/>
        <a:buChar char="¥"/>
        <a:defRPr sz="1600" b="1">
          <a:solidFill>
            <a:srgbClr val="5A7D4C"/>
          </a:solidFill>
          <a:latin typeface="+mn-lt"/>
        </a:defRPr>
      </a:lvl4pPr>
      <a:lvl5pPr marL="914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600" b="1">
          <a:solidFill>
            <a:srgbClr val="7D9E70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lr>
          <a:srgbClr val="7D9E70"/>
        </a:buClr>
        <a:buSzPct val="75000"/>
        <a:buFont typeface="Wingdings 2" pitchFamily="18" charset="2"/>
        <a:buChar char="¥"/>
        <a:defRPr sz="1400" b="1">
          <a:solidFill>
            <a:srgbClr val="7D9E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5916929"/>
            <a:ext cx="7315200" cy="6362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Board Meeting | </a:t>
            </a:r>
            <a:r>
              <a:rPr lang="EN-US" sz="3200" b="1" dirty="0" smtClean="0">
                <a:solidFill>
                  <a:schemeClr val="bg1"/>
                </a:solidFill>
              </a:rPr>
              <a:t>December 12, </a:t>
            </a:r>
            <a:r>
              <a:rPr lang="EN-US" sz="3200" b="1" dirty="0">
                <a:solidFill>
                  <a:schemeClr val="bg1"/>
                </a:solidFill>
              </a:rPr>
              <a:t>2016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-1054" r="-109" b="1538"/>
          <a:stretch/>
        </p:blipFill>
        <p:spPr bwMode="auto">
          <a:xfrm>
            <a:off x="457200" y="2179320"/>
            <a:ext cx="7955280" cy="2926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3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Race or Ethnicity: C1-C5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6" b="20734"/>
          <a:stretch/>
        </p:blipFill>
        <p:spPr bwMode="auto">
          <a:xfrm>
            <a:off x="803354" y="1447134"/>
            <a:ext cx="7440981" cy="46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59101" y="6092710"/>
            <a:ext cx="2278424" cy="57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2"/>
          <a:stretch/>
        </p:blipFill>
        <p:spPr bwMode="auto">
          <a:xfrm>
            <a:off x="2622432" y="6127215"/>
            <a:ext cx="2191107" cy="6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05" y="6127215"/>
            <a:ext cx="2750437" cy="51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18" y="6170287"/>
            <a:ext cx="1445341" cy="44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225" y="5281548"/>
            <a:ext cx="678425" cy="8166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Cohort 5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51611" y="6175214"/>
            <a:ext cx="4040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*Not adjusted for family size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152195"/>
              </p:ext>
            </p:extLst>
          </p:nvPr>
        </p:nvGraphicFramePr>
        <p:xfrm>
          <a:off x="991236" y="3033993"/>
          <a:ext cx="7161525" cy="218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878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2015</a:t>
                      </a:r>
                      <a:endParaRPr lang="en-US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2016</a:t>
                      </a:r>
                      <a:endParaRPr lang="en-US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4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</a:t>
                      </a:r>
                      <a:r>
                        <a:rPr lang="en-US" sz="1600" baseline="0" dirty="0" smtClean="0"/>
                        <a:t> Household Income*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45,979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38,701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4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r>
                        <a:rPr lang="en-US" sz="1600" baseline="0" dirty="0" smtClean="0"/>
                        <a:t> Fa</a:t>
                      </a:r>
                      <a:r>
                        <a:rPr lang="en-US" sz="1600" dirty="0" smtClean="0"/>
                        <a:t>mily Income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48,012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42,479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1"/>
            <a:ext cx="8229600" cy="1266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The median and mean family income (regardless of household size) for Cohort </a:t>
            </a:r>
            <a:r>
              <a:rPr lang="en-US" sz="1800" b="1" dirty="0"/>
              <a:t>5 Scholars were lower </a:t>
            </a:r>
            <a:r>
              <a:rPr lang="en-US" sz="1800" dirty="0"/>
              <a:t>than for Cohort 4 </a:t>
            </a:r>
            <a:r>
              <a:rPr lang="en-US" sz="1800" dirty="0" smtClean="0"/>
              <a:t>Scholars. This </a:t>
            </a:r>
            <a:r>
              <a:rPr lang="en-US" sz="1800" dirty="0"/>
              <a:t>is likely due in part to a new selection formula used by WSOS for the 2016–17 application cycle which included the consideration of financial need.</a:t>
            </a:r>
          </a:p>
        </p:txBody>
      </p:sp>
    </p:spTree>
    <p:extLst>
      <p:ext uri="{BB962C8B-B14F-4D97-AF65-F5344CB8AC3E}">
        <p14:creationId xmlns:p14="http://schemas.microsoft.com/office/powerpoint/2010/main" val="33597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75" y="274638"/>
            <a:ext cx="8629095" cy="1143000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Enrolled Scholars: </a:t>
            </a:r>
            <a:r>
              <a:rPr lang="en-US" sz="3600" b="1" dirty="0" smtClean="0"/>
              <a:t>2016-17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30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Nearly 3,000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Scholars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 receive funding this academic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year (C1-C5)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87%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attend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4-year colleges or universities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4" y="3061839"/>
            <a:ext cx="7363956" cy="23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0"/>
            <a:ext cx="7772400" cy="136207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IMPACT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Financial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689"/>
            <a:ext cx="8229600" cy="1481744"/>
          </a:xfrm>
        </p:spPr>
        <p:txBody>
          <a:bodyPr anchor="t">
            <a:normAutofit/>
          </a:bodyPr>
          <a:lstStyle/>
          <a:p>
            <a:r>
              <a:rPr lang="en-US" sz="2000" b="1" dirty="0" smtClean="0">
                <a:latin typeface="Helvetica (BODY)"/>
                <a:cs typeface="Helvetica (BODY)"/>
              </a:rPr>
              <a:t>More than 13,300 scholarships </a:t>
            </a:r>
            <a:r>
              <a:rPr lang="en-US" sz="2000" dirty="0" smtClean="0">
                <a:latin typeface="Helvetica (BODY)"/>
                <a:cs typeface="Helvetica (BODY)"/>
              </a:rPr>
              <a:t>awarded to date</a:t>
            </a:r>
          </a:p>
          <a:p>
            <a:r>
              <a:rPr lang="en-US" sz="2000" b="1" dirty="0" smtClean="0">
                <a:latin typeface="Helvetica (BODY)"/>
                <a:cs typeface="Helvetica (BODY)"/>
              </a:rPr>
              <a:t>Nearly $38M</a:t>
            </a:r>
            <a:r>
              <a:rPr lang="en-US" sz="2000" dirty="0" smtClean="0">
                <a:latin typeface="Helvetica (BODY)"/>
                <a:cs typeface="Helvetica (BODY)"/>
              </a:rPr>
              <a:t> in Scholarship funds disbursed by the end of 2016-17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37" y="2422584"/>
            <a:ext cx="6751448" cy="422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1667" y="5279366"/>
            <a:ext cx="870429" cy="1374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2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2015 Post-Graduation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484" y="1649509"/>
            <a:ext cx="83013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Employed 2015 graduates demonstrated strong desirability within the workforce.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(BODY)"/>
              <a:ea typeface="+mn-ea"/>
              <a:cs typeface="Helvetica (BODY)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(BODY)"/>
              <a:ea typeface="+mn-ea"/>
              <a:cs typeface="Helvetica (BODY)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About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nine out of ten (91%) graduates who sought work were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employed within nine months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 of graduation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(BODY)"/>
              <a:ea typeface="+mn-ea"/>
              <a:cs typeface="Helvetica (BODY)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majority (72%) of 2015 graduates employed full-time within their field of study report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earning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between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$40,000 and $79,999 per year.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(BODY)"/>
              <a:ea typeface="+mn-ea"/>
              <a:cs typeface="Helvetica (BODY)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(BODY)"/>
              <a:ea typeface="+mn-ea"/>
              <a:cs typeface="Helvetica (BODY)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Most (91%) percent of graduates employed in their field of study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stayed in Washington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(BODY)"/>
              <a:ea typeface="+mn-ea"/>
              <a:cs typeface="Helvetica (BODY)"/>
            </a:endParaRPr>
          </a:p>
        </p:txBody>
      </p:sp>
    </p:spTree>
    <p:extLst>
      <p:ext uri="{BB962C8B-B14F-4D97-AF65-F5344CB8AC3E}">
        <p14:creationId xmlns:p14="http://schemas.microsoft.com/office/powerpoint/2010/main" val="41170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Graduates to 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283" y="2926381"/>
            <a:ext cx="4948518" cy="990600"/>
          </a:xfrm>
        </p:spPr>
        <p:txBody>
          <a:bodyPr anchor="t">
            <a:normAutofit/>
          </a:bodyPr>
          <a:lstStyle/>
          <a:p>
            <a:pPr marL="457200" lvl="1" indent="0" algn="ctr">
              <a:buNone/>
            </a:pPr>
            <a:r>
              <a:rPr lang="en-US" sz="4000" b="1" dirty="0" smtClean="0">
                <a:latin typeface="Helvetica (BODY)"/>
                <a:cs typeface="Helvetica (BODY)"/>
              </a:rPr>
              <a:t>2,347</a:t>
            </a:r>
            <a:r>
              <a:rPr lang="en-US" sz="2400" dirty="0" smtClean="0">
                <a:latin typeface="Helvetica (BODY)"/>
                <a:cs typeface="Helvetica (BODY)"/>
              </a:rPr>
              <a:t> </a:t>
            </a:r>
            <a:r>
              <a:rPr lang="en-US" sz="2400" dirty="0">
                <a:latin typeface="Helvetica (BODY)"/>
                <a:cs typeface="Helvetica (BODY)"/>
              </a:rPr>
              <a:t>b</a:t>
            </a:r>
            <a:r>
              <a:rPr lang="en-US" sz="2400" dirty="0" smtClean="0">
                <a:latin typeface="Helvetica (BODY)"/>
                <a:cs typeface="Helvetica (BODY)"/>
              </a:rPr>
              <a:t>achelor’s </a:t>
            </a:r>
            <a:r>
              <a:rPr lang="en-US" sz="2400" dirty="0">
                <a:latin typeface="Helvetica (BODY)"/>
                <a:cs typeface="Helvetica (BODY)"/>
              </a:rPr>
              <a:t>d</a:t>
            </a:r>
            <a:r>
              <a:rPr lang="en-US" sz="2400" dirty="0" smtClean="0">
                <a:latin typeface="Helvetica (BODY)"/>
                <a:cs typeface="Helvetica (BODY)"/>
              </a:rPr>
              <a:t>egrees</a:t>
            </a:r>
          </a:p>
        </p:txBody>
      </p:sp>
      <p:sp>
        <p:nvSpPr>
          <p:cNvPr id="7" name="Left Brace 6"/>
          <p:cNvSpPr/>
          <p:nvPr/>
        </p:nvSpPr>
        <p:spPr>
          <a:xfrm rot="5400000">
            <a:off x="4322412" y="339841"/>
            <a:ext cx="546848" cy="73392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411" y="4998977"/>
            <a:ext cx="8337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Bachelor’s Degrees in STEM or Health Care 						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	Bachelor’s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															Degrees in 															Other Fields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1788" y="4478043"/>
            <a:ext cx="1470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85%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66046" y="1703481"/>
            <a:ext cx="494851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2,218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(BODY)"/>
                <a:ea typeface="+mn-ea"/>
                <a:cs typeface="Helvetica (BODY)"/>
              </a:rPr>
              <a:t>raduates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1506" y="2494903"/>
            <a:ext cx="2877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have earned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6129"/>
          <a:stretch/>
        </p:blipFill>
        <p:spPr>
          <a:xfrm>
            <a:off x="794399" y="3781902"/>
            <a:ext cx="7608467" cy="1206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9622" y="4247210"/>
            <a:ext cx="82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81%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5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Opportunity Expansion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224"/>
            <a:ext cx="8229600" cy="49558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Helvetica (BODY)"/>
                <a:cs typeface="Helvetica (BODY)"/>
              </a:rPr>
              <a:t>Three proposals selected to receive the $6M in the Expansion Account</a:t>
            </a:r>
          </a:p>
          <a:p>
            <a:r>
              <a:rPr lang="en-US" sz="2800" dirty="0" smtClean="0">
                <a:latin typeface="Helvetica (BODY)"/>
                <a:cs typeface="Helvetica (BODY)"/>
              </a:rPr>
              <a:t>Grants were awarded in-full by WSOS by Aug. 2016</a:t>
            </a:r>
          </a:p>
          <a:p>
            <a:pPr lvl="1"/>
            <a:r>
              <a:rPr lang="en-US" sz="2000" dirty="0" smtClean="0">
                <a:latin typeface="Helvetica (BODY)"/>
                <a:cs typeface="Helvetica (BODY)"/>
              </a:rPr>
              <a:t>$2.2M </a:t>
            </a:r>
            <a:r>
              <a:rPr lang="en-US" sz="2000" dirty="0">
                <a:latin typeface="Helvetica (BODY)"/>
                <a:cs typeface="Helvetica (BODY)"/>
              </a:rPr>
              <a:t>to University of </a:t>
            </a:r>
            <a:r>
              <a:rPr lang="en-US" sz="2000" dirty="0" smtClean="0">
                <a:latin typeface="Helvetica (BODY)"/>
                <a:cs typeface="Helvetica (BODY)"/>
              </a:rPr>
              <a:t>Washington’s </a:t>
            </a:r>
            <a:r>
              <a:rPr lang="en-US" sz="2000" dirty="0">
                <a:latin typeface="Helvetica (BODY)"/>
                <a:cs typeface="Helvetica (BODY)"/>
              </a:rPr>
              <a:t>STARS </a:t>
            </a:r>
            <a:r>
              <a:rPr lang="en-US" sz="2000" dirty="0" smtClean="0">
                <a:latin typeface="Helvetica (BODY)"/>
                <a:cs typeface="Helvetica (BODY)"/>
              </a:rPr>
              <a:t>Program</a:t>
            </a:r>
          </a:p>
          <a:p>
            <a:pPr lvl="1"/>
            <a:r>
              <a:rPr lang="en-US" sz="2000" dirty="0" smtClean="0">
                <a:latin typeface="Helvetica (BODY)"/>
                <a:cs typeface="Helvetica (BODY)"/>
              </a:rPr>
              <a:t>$</a:t>
            </a:r>
            <a:r>
              <a:rPr lang="en-US" sz="2000" dirty="0">
                <a:latin typeface="Helvetica (BODY)"/>
                <a:cs typeface="Helvetica (BODY)"/>
              </a:rPr>
              <a:t>2.2M to Central Washington </a:t>
            </a:r>
            <a:r>
              <a:rPr lang="en-US" sz="2000" dirty="0" smtClean="0">
                <a:latin typeface="Helvetica (BODY)"/>
                <a:cs typeface="Helvetica (BODY)"/>
              </a:rPr>
              <a:t>University’s </a:t>
            </a:r>
            <a:r>
              <a:rPr lang="en-US" sz="2000" dirty="0" err="1" smtClean="0">
                <a:latin typeface="Helvetica (BODY)"/>
                <a:cs typeface="Helvetica (BODY)"/>
              </a:rPr>
              <a:t>CWUTeach</a:t>
            </a:r>
            <a:r>
              <a:rPr lang="en-US" sz="2000" dirty="0" smtClean="0">
                <a:latin typeface="Helvetica (BODY)"/>
                <a:cs typeface="Helvetica (BODY)"/>
              </a:rPr>
              <a:t> Program</a:t>
            </a:r>
          </a:p>
          <a:p>
            <a:pPr lvl="1"/>
            <a:r>
              <a:rPr lang="en-US" sz="2000" dirty="0" smtClean="0">
                <a:latin typeface="Helvetica (BODY)"/>
                <a:cs typeface="Helvetica (BODY)"/>
              </a:rPr>
              <a:t>$</a:t>
            </a:r>
            <a:r>
              <a:rPr lang="en-US" sz="2000" dirty="0">
                <a:latin typeface="Helvetica (BODY)"/>
                <a:cs typeface="Helvetica (BODY)"/>
              </a:rPr>
              <a:t>1.6M to Western Washington University’s Computer Science degree program and </a:t>
            </a:r>
            <a:r>
              <a:rPr lang="en-US" sz="2000" dirty="0" smtClean="0">
                <a:latin typeface="Helvetica (BODY)"/>
                <a:cs typeface="Helvetica (BODY)"/>
              </a:rPr>
              <a:t>Computer </a:t>
            </a:r>
            <a:r>
              <a:rPr lang="en-US" sz="2000" dirty="0">
                <a:latin typeface="Helvetica (BODY)"/>
                <a:cs typeface="Helvetica (BODY)"/>
              </a:rPr>
              <a:t>Science K-12 endorsement at WWU’s Center for Science Math and Technology (</a:t>
            </a:r>
            <a:r>
              <a:rPr lang="en-US" sz="2000" dirty="0" smtClean="0">
                <a:latin typeface="Helvetica (BODY)"/>
                <a:cs typeface="Helvetica (BODY)"/>
              </a:rPr>
              <a:t>SMATE)</a:t>
            </a:r>
          </a:p>
        </p:txBody>
      </p:sp>
    </p:spTree>
    <p:extLst>
      <p:ext uri="{BB962C8B-B14F-4D97-AF65-F5344CB8AC3E}">
        <p14:creationId xmlns:p14="http://schemas.microsoft.com/office/powerpoint/2010/main" val="8202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" b="14717"/>
          <a:stretch/>
        </p:blipFill>
        <p:spPr>
          <a:xfrm>
            <a:off x="3302499" y="-2501"/>
            <a:ext cx="5063113" cy="68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3" y="2438400"/>
            <a:ext cx="8305800" cy="3039745"/>
          </a:xfrm>
        </p:spPr>
        <p:txBody>
          <a:bodyPr/>
          <a:lstStyle/>
          <a:p>
            <a:r>
              <a:rPr lang="en-US" sz="5500" dirty="0" smtClean="0"/>
              <a:t>Review of proposed changes to WSOs statute for 2017 legislative session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5976216"/>
            <a:ext cx="8077203" cy="783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December 12, </a:t>
            </a:r>
            <a:r>
              <a:rPr lang="en-US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530087" y="2034965"/>
            <a:ext cx="8610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romanUcPeriod"/>
            </a:pPr>
            <a:endParaRPr lang="en-US" sz="2400" dirty="0">
              <a:latin typeface="Helvetica" pitchFamily="34" charset="0"/>
            </a:endParaRPr>
          </a:p>
          <a:p>
            <a:pPr defTabSz="548640">
              <a:lnSpc>
                <a:spcPct val="114000"/>
              </a:lnSpc>
            </a:pPr>
            <a:r>
              <a:rPr lang="en-US" sz="2400" dirty="0">
                <a:latin typeface="Helvetica" pitchFamily="34" charset="0"/>
              </a:rPr>
              <a:t>I.	</a:t>
            </a:r>
            <a:r>
              <a:rPr lang="en-US" sz="2500" dirty="0">
                <a:latin typeface="Helvetica" pitchFamily="34" charset="0"/>
              </a:rPr>
              <a:t>Meeting Called to Order</a:t>
            </a:r>
          </a:p>
          <a:p>
            <a:pPr defTabSz="548640">
              <a:lnSpc>
                <a:spcPct val="114000"/>
              </a:lnSpc>
            </a:pPr>
            <a:r>
              <a:rPr lang="en-US" sz="2500" dirty="0">
                <a:latin typeface="Helvetica" pitchFamily="34" charset="0"/>
              </a:rPr>
              <a:t>II.	Approval of </a:t>
            </a:r>
            <a:r>
              <a:rPr lang="en-US" sz="2500" dirty="0" smtClean="0">
                <a:latin typeface="Helvetica" pitchFamily="34" charset="0"/>
              </a:rPr>
              <a:t>11/1/16 </a:t>
            </a:r>
            <a:r>
              <a:rPr lang="en-US" sz="2500" dirty="0">
                <a:latin typeface="Helvetica" pitchFamily="34" charset="0"/>
              </a:rPr>
              <a:t>Board Meeting Minutes</a:t>
            </a:r>
          </a:p>
          <a:p>
            <a:pPr marL="571500" indent="-571500" defTabSz="548640">
              <a:lnSpc>
                <a:spcPct val="114000"/>
              </a:lnSpc>
              <a:buAutoNum type="romanUcPeriod" startAt="3"/>
            </a:pPr>
            <a:r>
              <a:rPr lang="en-US" sz="2500" dirty="0" smtClean="0">
                <a:latin typeface="Helvetica" pitchFamily="34" charset="0"/>
              </a:rPr>
              <a:t>Key Highlights of the 2016 WSOS Legislative Report</a:t>
            </a:r>
          </a:p>
          <a:p>
            <a:pPr marL="571500" indent="-571500" defTabSz="548640">
              <a:lnSpc>
                <a:spcPct val="114000"/>
              </a:lnSpc>
              <a:buAutoNum type="romanUcPeriod" startAt="4"/>
            </a:pPr>
            <a:r>
              <a:rPr lang="en-US" sz="2500" dirty="0" smtClean="0">
                <a:latin typeface="Helvetica" pitchFamily="34" charset="0"/>
              </a:rPr>
              <a:t>Review of Proposed Changes to WSOS Statute for </a:t>
            </a:r>
          </a:p>
          <a:p>
            <a:pPr defTabSz="548640">
              <a:lnSpc>
                <a:spcPct val="114000"/>
              </a:lnSpc>
            </a:pPr>
            <a:r>
              <a:rPr lang="en-US" sz="2500" dirty="0">
                <a:latin typeface="Helvetica" pitchFamily="34" charset="0"/>
              </a:rPr>
              <a:t> </a:t>
            </a:r>
            <a:r>
              <a:rPr lang="en-US" sz="2500" dirty="0" smtClean="0">
                <a:latin typeface="Helvetica" pitchFamily="34" charset="0"/>
              </a:rPr>
              <a:t>      2017 Legislative Session </a:t>
            </a:r>
            <a:endParaRPr lang="en-US" sz="2500" dirty="0">
              <a:latin typeface="Helvetica" pitchFamily="34" charset="0"/>
            </a:endParaRPr>
          </a:p>
          <a:p>
            <a:pPr marL="571500" indent="-571500" defTabSz="548640">
              <a:lnSpc>
                <a:spcPct val="114000"/>
              </a:lnSpc>
              <a:buAutoNum type="romanUcPeriod" startAt="5"/>
            </a:pPr>
            <a:r>
              <a:rPr lang="en-US" sz="2500" dirty="0" smtClean="0">
                <a:latin typeface="Helvetica" pitchFamily="34" charset="0"/>
              </a:rPr>
              <a:t>Approval of 2017 Legislative Changes</a:t>
            </a:r>
          </a:p>
          <a:p>
            <a:pPr marL="571500" indent="-571500" defTabSz="548640">
              <a:lnSpc>
                <a:spcPct val="114000"/>
              </a:lnSpc>
              <a:buAutoNum type="romanUcPeriod" startAt="5"/>
            </a:pPr>
            <a:r>
              <a:rPr lang="en-US" sz="2500" dirty="0" smtClean="0">
                <a:latin typeface="Helvetica" pitchFamily="34" charset="0"/>
              </a:rPr>
              <a:t>WSOS </a:t>
            </a:r>
            <a:r>
              <a:rPr lang="en-US" sz="2500" dirty="0">
                <a:latin typeface="Helvetica" pitchFamily="34" charset="0"/>
              </a:rPr>
              <a:t>Staff Report</a:t>
            </a:r>
          </a:p>
          <a:p>
            <a:pPr defTabSz="548640">
              <a:lnSpc>
                <a:spcPct val="114000"/>
              </a:lnSpc>
            </a:pPr>
            <a:r>
              <a:rPr lang="en-US" sz="2500" dirty="0" smtClean="0">
                <a:latin typeface="Helvetica" pitchFamily="34" charset="0"/>
              </a:rPr>
              <a:t>VII.	Finance </a:t>
            </a:r>
            <a:r>
              <a:rPr lang="en-US" sz="2500" dirty="0">
                <a:latin typeface="Helvetica" pitchFamily="34" charset="0"/>
              </a:rPr>
              <a:t>Report</a:t>
            </a:r>
          </a:p>
          <a:p>
            <a:endParaRPr lang="en-US" sz="2600" dirty="0">
              <a:latin typeface="Helvetica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Proposed Changes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5527" y="1981199"/>
            <a:ext cx="8610600" cy="4743203"/>
          </a:xfrm>
        </p:spPr>
        <p:txBody>
          <a:bodyPr lIns="0"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lphaUcPeriod"/>
            </a:pPr>
            <a:r>
              <a:rPr lang="en-US" sz="3000" dirty="0" smtClean="0"/>
              <a:t>Professional/Technical Degree Programs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dirty="0"/>
              <a:t>Draft language sets a separate fund for these programs “pathways” fund​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200" dirty="0"/>
              <a:t>Provides funding only to approved programs offered by the State Board for Community Technical Colleges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 smtClean="0"/>
              <a:t>B.  Administrative Clean-Up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/>
              <a:t>	</a:t>
            </a:r>
            <a:r>
              <a:rPr lang="en-US" sz="3000" dirty="0" smtClean="0"/>
              <a:t>1.	WAFSA/FAFSA issue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/>
              <a:t>	</a:t>
            </a:r>
            <a:r>
              <a:rPr lang="en-US" sz="3000" dirty="0" smtClean="0"/>
              <a:t>2.	Board and Program Administrator </a:t>
            </a:r>
            <a:r>
              <a:rPr lang="en-US" sz="3000" dirty="0"/>
              <a:t>R</a:t>
            </a:r>
            <a:r>
              <a:rPr lang="en-US" sz="3000" dirty="0" smtClean="0"/>
              <a:t>ole</a:t>
            </a:r>
            <a:r>
              <a:rPr lang="en-US" sz="30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0"/>
            <a:ext cx="8077200" cy="1439545"/>
          </a:xfrm>
        </p:spPr>
        <p:txBody>
          <a:bodyPr/>
          <a:lstStyle/>
          <a:p>
            <a:r>
              <a:rPr lang="en-US" dirty="0" smtClean="0"/>
              <a:t>Approval of 2017 legislative changes</a:t>
            </a:r>
            <a:r>
              <a:rPr lang="en-US" dirty="0"/>
              <a:t/>
            </a:r>
            <a:br>
              <a:rPr lang="en-US" dirty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7" y="5940632"/>
            <a:ext cx="8077203" cy="783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December 12, </a:t>
            </a:r>
            <a:r>
              <a:rPr lang="en-US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259" y="4345140"/>
            <a:ext cx="8229600" cy="1439545"/>
          </a:xfrm>
        </p:spPr>
        <p:txBody>
          <a:bodyPr/>
          <a:lstStyle/>
          <a:p>
            <a:r>
              <a:rPr lang="en-US" dirty="0"/>
              <a:t>Staff Report</a:t>
            </a:r>
            <a:br>
              <a:rPr lang="en-US" dirty="0"/>
            </a:br>
            <a:endParaRPr lang="en-US" sz="2800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53145" y="5967392"/>
            <a:ext cx="8077203" cy="783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December 12, </a:t>
            </a:r>
            <a:r>
              <a:rPr lang="en-US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:\Users\kgregory\AppData\Local\Microsoft\Windows\Temporary Internet Files\Content.Word\WSOS - Mentor Match-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40386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5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09600"/>
            <a:ext cx="8343441" cy="990600"/>
          </a:xfrm>
        </p:spPr>
        <p:txBody>
          <a:bodyPr>
            <a:noAutofit/>
          </a:bodyPr>
          <a:lstStyle/>
          <a:p>
            <a:r>
              <a:rPr lang="en-US" b="1" dirty="0"/>
              <a:t>Program</a:t>
            </a:r>
            <a:r>
              <a:rPr lang="en-US" sz="3200" b="1" dirty="0"/>
              <a:t> </a:t>
            </a:r>
            <a:r>
              <a:rPr lang="en-US" b="1" dirty="0"/>
              <a:t>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0683" y="2438400"/>
            <a:ext cx="4953000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  <a:defRPr/>
            </a:pPr>
            <a:endParaRPr lang="en-US" sz="3000" b="1" kern="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2" y="2564108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Helvetica" pitchFamily="34" charset="0"/>
              </a:rPr>
              <a:t>Program: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Helvetica" pitchFamily="34" charset="0"/>
              </a:rPr>
              <a:t>Promotion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Helvetica" pitchFamily="34" charset="0"/>
              </a:rPr>
              <a:t>Retention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Helvetica" pitchFamily="34" charset="0"/>
              </a:rPr>
              <a:t>Career Readiness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597238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8600"/>
            <a:ext cx="8343441" cy="1524000"/>
          </a:xfrm>
        </p:spPr>
        <p:txBody>
          <a:bodyPr>
            <a:noAutofit/>
          </a:bodyPr>
          <a:lstStyle/>
          <a:p>
            <a:r>
              <a:rPr lang="en-US" b="1" dirty="0" smtClean="0"/>
              <a:t>Program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b="1" dirty="0" smtClean="0"/>
              <a:t>Administrator Selection </a:t>
            </a:r>
            <a:br>
              <a:rPr lang="en-US" b="1" dirty="0" smtClean="0"/>
            </a:br>
            <a:r>
              <a:rPr lang="en-US" b="1" dirty="0" smtClean="0"/>
              <a:t>Update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911" y="2286000"/>
            <a:ext cx="6476998" cy="2460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Responses to procurement process</a:t>
            </a:r>
            <a:r>
              <a:rPr lang="en-US" sz="2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  <a:endParaRPr lang="en-US" sz="2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base">
              <a:lnSpc>
                <a:spcPct val="114000"/>
              </a:lnSpc>
            </a:pPr>
            <a:r>
              <a:rPr lang="en-US" sz="2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marL="285750" indent="-28575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Responses reviewed on December 15​</a:t>
            </a:r>
          </a:p>
          <a:p>
            <a:pPr fontAlgn="base">
              <a:lnSpc>
                <a:spcPct val="114000"/>
              </a:lnSpc>
            </a:pPr>
            <a:r>
              <a:rPr lang="en-US" sz="2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marL="285750" indent="-28575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Looking forward</a:t>
            </a:r>
            <a:endParaRPr lang="en-US" sz="2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:\Users\kgregory\AppData\Local\Microsoft\Windows\Temporary Internet Files\Content.Outlook\PS1QFR6T\IE Adaptive 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5"/>
          <a:stretch/>
        </p:blipFill>
        <p:spPr bwMode="auto">
          <a:xfrm>
            <a:off x="4224972" y="4098043"/>
            <a:ext cx="4461828" cy="2261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55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6720"/>
            <a:ext cx="8515374" cy="31813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/>
              <a:t>Coverage Summary</a:t>
            </a:r>
            <a:r>
              <a:rPr lang="en-US" sz="2200" b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1" dirty="0"/>
          </a:p>
          <a:p>
            <a:pPr>
              <a:spcBef>
                <a:spcPts val="0"/>
              </a:spcBef>
            </a:pPr>
            <a:r>
              <a:rPr lang="en-US" sz="2200" dirty="0" smtClean="0"/>
              <a:t>The </a:t>
            </a:r>
            <a:r>
              <a:rPr lang="en-US" sz="2200" dirty="0"/>
              <a:t>Power of Mentorship Helps Local College Students Shine | </a:t>
            </a:r>
            <a:r>
              <a:rPr lang="en-US" sz="2200" b="1" i="1" dirty="0" err="1"/>
              <a:t>Geekwire</a:t>
            </a:r>
            <a:r>
              <a:rPr lang="en-US" sz="2200" dirty="0"/>
              <a:t>, November 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 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The Met Pages: </a:t>
            </a:r>
            <a:r>
              <a:rPr lang="en-US" sz="2200" dirty="0" err="1" smtClean="0"/>
              <a:t>OpportunityTalks</a:t>
            </a:r>
            <a:r>
              <a:rPr lang="en-US" sz="2200" dirty="0" smtClean="0"/>
              <a:t> </a:t>
            </a:r>
            <a:r>
              <a:rPr lang="en-US" sz="2200" dirty="0"/>
              <a:t>| </a:t>
            </a:r>
            <a:r>
              <a:rPr lang="en-US" sz="2200" b="1" i="1" dirty="0" smtClean="0"/>
              <a:t>Seattle </a:t>
            </a:r>
            <a:r>
              <a:rPr lang="en-US" sz="2200" b="1" i="1" smtClean="0"/>
              <a:t>Met Magazine</a:t>
            </a:r>
            <a:r>
              <a:rPr lang="en-US" sz="2200" smtClean="0"/>
              <a:t>, </a:t>
            </a:r>
            <a:r>
              <a:rPr lang="en-US" sz="2200" dirty="0"/>
              <a:t>January 2017</a:t>
            </a:r>
          </a:p>
          <a:p>
            <a:pPr marL="0" lvl="0" indent="0">
              <a:buNone/>
            </a:pPr>
            <a:endParaRPr lang="en-US" sz="14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1627" y="1971709"/>
            <a:ext cx="3770947" cy="3105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400" b="1" dirty="0">
                <a:solidFill>
                  <a:prstClr val="black"/>
                </a:solidFill>
              </a:rPr>
              <a:t/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/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/>
            </a:r>
            <a:br>
              <a:rPr lang="en-US" sz="1400" b="1" dirty="0">
                <a:solidFill>
                  <a:prstClr val="black"/>
                </a:solidFill>
              </a:rPr>
            </a:b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85" y="1997370"/>
            <a:ext cx="5020615" cy="4686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59136"/>
            <a:ext cx="4881092" cy="259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4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»    2,728 followers Oct 26, 2016 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»    2,763 followers Dec 6, 2016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»   Total impressions (paid &amp; organic): 64,674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>
              <a:lnSpc>
                <a:spcPct val="114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Twitter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»   1,431 followers Oct 26, 2016 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»   1,439 followers Dec 6, 2016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»   Total impressions (paid &amp; organic): 9,856 </a:t>
            </a:r>
          </a:p>
        </p:txBody>
      </p:sp>
      <p:pic>
        <p:nvPicPr>
          <p:cNvPr id="11" name="Picture 10" descr="C:\Users\kgregory\AppData\Local\Microsoft\Windows\Temporary Internet Files\Content.Outlook\PS1QFR6T\Twee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07" y="2514600"/>
            <a:ext cx="2899893" cy="3519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1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250441"/>
            <a:ext cx="8229600" cy="143954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Finance</a:t>
            </a:r>
            <a:br>
              <a:rPr lang="en-US" dirty="0" smtClean="0"/>
            </a:br>
            <a:r>
              <a:rPr lang="en-US" dirty="0" smtClean="0"/>
              <a:t>UPDATE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9100" y="5955459"/>
            <a:ext cx="8229600" cy="6362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Finance/Investment Committee </a:t>
            </a:r>
            <a:r>
              <a:rPr lang="en-US" dirty="0">
                <a:solidFill>
                  <a:srgbClr val="FFFFFF"/>
                </a:solidFill>
              </a:rPr>
              <a:t>Meeting | </a:t>
            </a:r>
            <a:r>
              <a:rPr lang="en-US" dirty="0" smtClean="0">
                <a:solidFill>
                  <a:srgbClr val="FFFFFF"/>
                </a:solidFill>
              </a:rPr>
              <a:t>December 7, 2016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G:\WSOS\MARKETING COMMUNICATIONS\Photos\Joint Math Conference 2016\WP_20160107_09_00_35_Rich_L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0" t="1" r="22210" b="14544"/>
          <a:stretch/>
        </p:blipFill>
        <p:spPr bwMode="auto">
          <a:xfrm>
            <a:off x="4419600" y="2133599"/>
            <a:ext cx="4023360" cy="32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WSOS Balance Sheet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1812" y="2110609"/>
          <a:ext cx="6560375" cy="4017909"/>
        </p:xfrm>
        <a:graphic>
          <a:graphicData uri="http://schemas.openxmlformats.org/drawingml/2006/table">
            <a:tbl>
              <a:tblPr/>
              <a:tblGrid>
                <a:gridCol w="16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5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8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24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56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53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Washington State Opportunity Scholarship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Comparative Balance Sheets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 Ending October 31, 2016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90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290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Comparison to FYE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Comparison to Same Period LFY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290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486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06/30/2016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10/31/2016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Notes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10/31/2015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10/31/2016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290">
                <a:tc>
                  <a:txBody>
                    <a:bodyPr/>
                    <a:lstStyle/>
                    <a:p>
                      <a:pPr algn="l" fontAlgn="ctr"/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Assets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Cash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2,243,707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14,918,724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7,802,172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14,918,724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Investments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85,316,061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72,565,725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55,382,689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72,565,725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Pledges and Grants Receivable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25,428,522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22,815,203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22,478,640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22,815,203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Prepaid Expenses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48,175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-100%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100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14,784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100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r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Total Assets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113,036,465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110,299,752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85,678,284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110,299,752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Liabilities and Net Assets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Accounts Payable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228,962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335,745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118,135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335,745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Payroll Related Liabilities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131,958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174,722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143,575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174,722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Scholarship Commitments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36,937,798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32,964,729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30,643,979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32,964,729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r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Total Liabilities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37,298,718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33,475,195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30,905,688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33,475,195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Assets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Temporarily Restricted Net Assets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51,700,427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52,153,871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36,203,667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52,587,066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Permanently Restricted Net Assets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24,037,319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24,670,686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21,104,509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24,804,179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Total Net Assets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75,737,746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76,824,556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57,308,176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77,391,245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6022">
                <a:tc>
                  <a:txBody>
                    <a:bodyPr/>
                    <a:lstStyle/>
                    <a:p>
                      <a:pPr algn="l" fontAlgn="ctr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Total Liabilities and Net Assets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113,036,465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110,299,752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88,213,864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110,866,440 </a:t>
                      </a:r>
                    </a:p>
                  </a:txBody>
                  <a:tcPr marL="7546" marR="7546" marT="754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9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WSOS Balance Sheet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010400" cy="286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 to the Financials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Increase in Cash reflects a $14M infusion of cash from WSIB to fund scholarships and operating expenses for FY 2017.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$14M drawdown from WSIB.  See note 1 above.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Pledge payments received from Rubens Family Foundation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$4M Scholarship payments processed this academic year to date.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3458" y="5905569"/>
            <a:ext cx="7387542" cy="6362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December 12, </a:t>
            </a:r>
            <a:r>
              <a:rPr lang="EN-US" sz="3200" b="1" dirty="0">
                <a:solidFill>
                  <a:schemeClr val="bg1"/>
                </a:solidFill>
              </a:rPr>
              <a:t>2016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245-6182-0C4A-BC40-BCEF28E575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56388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7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KEY FINDINGS</a:t>
            </a:r>
            <a:endParaRPr lang="en-US" sz="2800" b="1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base"/>
            <a:r>
              <a:rPr lang="en-US" sz="6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LEGISLATIVE REPORT 2016</a:t>
            </a:r>
            <a:endParaRPr lang="en-US" sz="6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WSOS Income Statement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06613" y="2111715"/>
          <a:ext cx="7130773" cy="4015696"/>
        </p:xfrm>
        <a:graphic>
          <a:graphicData uri="http://schemas.openxmlformats.org/drawingml/2006/table">
            <a:tbl>
              <a:tblPr/>
              <a:tblGrid>
                <a:gridCol w="7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5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93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9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18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923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Washington State Opportunity Scholarship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23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Income Statements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13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 Statement for the Ten (4) Months Ending October 31, 2016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39"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025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Four Months Ended October 31, 2016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June 30, 2017</a:t>
                      </a:r>
                    </a:p>
                  </a:txBody>
                  <a:tcPr marL="8557" marR="8557" marT="8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93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Actual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Budget 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Variance                             Fav (Unfav)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Notes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Annual Budget 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468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13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Revenue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468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Private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454,340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3,700,000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(3,245,660)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11,000,000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468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Public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21,000,000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468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Investment Income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1,258,389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1,258,389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-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13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Total Revenue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1,712,730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3,700,000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(1,987,270)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32,000,000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468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13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Expense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468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Salaries and Benefits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313,116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361,876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48,760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997,426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468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Program Other Direct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302,982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280,683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(22,299)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610,013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468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Indirect Administrative Expenses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25,593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32,063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6,471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96,190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468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Professional Fees - CSF Admin Support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126,634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126,634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379,902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468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Professional Fees - Contractors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28,572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33,850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5,278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102,650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696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Total Expense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796,896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835,106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38,210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2,186,180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696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Net Income (Loss)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915,834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2,864,894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(1,949,060)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29,813,820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6911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1139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Scholarships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4025"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Scholarship Expenses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3,606,947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3,670,702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63,756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12,235,674 </a:t>
                      </a:r>
                    </a:p>
                  </a:txBody>
                  <a:tcPr marL="8557" marR="8557" marT="85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3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WSOS Income Statement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2286000"/>
            <a:ext cx="7391400" cy="287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 to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fundraising lagging the budgeted timetable.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Unrealized gains from investment held at WSIB.  We don’t budget or estimate gains and losses from investments.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Salary expense of $49k represents timing, the remaining amount represents an unfilled position.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expenses of $22k represents timing.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WSOS Cash Flow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20282" y="2101980"/>
          <a:ext cx="4903435" cy="4035166"/>
        </p:xfrm>
        <a:graphic>
          <a:graphicData uri="http://schemas.openxmlformats.org/drawingml/2006/table">
            <a:tbl>
              <a:tblPr/>
              <a:tblGrid>
                <a:gridCol w="8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5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0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1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85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Cash Flow Summary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Inception-To-Date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95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31, 2016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959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537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 Inception - October 31, 2016 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959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Scholarship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Endowment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1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CASH FLOW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1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Cash Inflow: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Boeing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12,500,000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12,500,000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25,000,000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Microsoft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27,500,000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-  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27,500,000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Private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18,891,227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1,016,414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19,907,641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40,354,000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10,000,000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50,354,000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Investment Income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1,938,818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813,945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2,752,762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Cash Inflows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101,184,045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24,330,359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125,514,403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1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Cash Outflow: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sng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651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Scholarships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(30,557,461)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-  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(30,557,461)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651"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 Expenses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(7,438,094)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(34,399)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(7,472,493)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Cash Outflows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(37,995,556)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(34,399)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(38,029,955)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5637"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Net Cash Flow Inception-To-Date &amp; Balance of Cash &amp; Investments October 31, 2016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63,188,489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24,295,960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-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87,484,449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9973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13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139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WSOS US Bank Account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14,918,723.67 </a:t>
                      </a:r>
                    </a:p>
                  </a:txBody>
                  <a:tcPr marL="7141" marR="7141" marT="714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        -   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14,918,723.67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853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Oppenheimer Account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   -  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        -   </a:t>
                      </a: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   -  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853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Balance per WSIB October 31, 2016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41" marR="7141" marT="71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48,269,766 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24,295,960 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72,565,725 </a:t>
                      </a:r>
                    </a:p>
                  </a:txBody>
                  <a:tcPr marL="7141" marR="7141" marT="714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878" y="4618038"/>
            <a:ext cx="8000999" cy="17412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5976216"/>
            <a:ext cx="8077203" cy="783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December 12, </a:t>
            </a:r>
            <a:r>
              <a:rPr lang="en-US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C917-0256-49A9-AA72-D2566B3F5BC9}" type="slidenum">
              <a:rPr 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33</a:t>
            </a:fld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-1054" r="-109" b="1538"/>
          <a:stretch/>
        </p:blipFill>
        <p:spPr bwMode="auto">
          <a:xfrm>
            <a:off x="579120" y="2179320"/>
            <a:ext cx="7955280" cy="2926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5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Cohort 5 APPLICANTS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113908"/>
            <a:ext cx="2598175" cy="1576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Helvetica (BODY)"/>
                <a:cs typeface="Helvetica (BODY)"/>
              </a:rPr>
              <a:t>More than 3,700 applications </a:t>
            </a:r>
            <a:r>
              <a:rPr lang="en-US" dirty="0" smtClean="0">
                <a:latin typeface="Helvetica (BODY)"/>
                <a:cs typeface="Helvetica (BODY)"/>
              </a:rPr>
              <a:t>submitted</a:t>
            </a:r>
          </a:p>
          <a:p>
            <a:pPr lvl="1"/>
            <a:r>
              <a:rPr lang="en-US" b="1" dirty="0" smtClean="0">
                <a:latin typeface="Helvetica (BODY)"/>
                <a:cs typeface="Helvetica (BODY)"/>
              </a:rPr>
              <a:t>About 66% </a:t>
            </a:r>
            <a:r>
              <a:rPr lang="en-US" dirty="0" smtClean="0">
                <a:latin typeface="Helvetica (BODY)"/>
                <a:cs typeface="Helvetica (BODY)"/>
              </a:rPr>
              <a:t>met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r>
              <a:rPr lang="en-US" dirty="0" smtClean="0">
                <a:latin typeface="Helvetica (BODY)"/>
                <a:cs typeface="Helvetica (BODY)"/>
              </a:rPr>
              <a:t> requirements</a:t>
            </a:r>
          </a:p>
          <a:p>
            <a:pPr marL="457200" lvl="1" indent="0">
              <a:buNone/>
            </a:pPr>
            <a:endParaRPr lang="en-US" dirty="0" smtClean="0">
              <a:latin typeface="Helvetica (BODY)"/>
              <a:cs typeface="Helvetica (BODY)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16280"/>
              </p:ext>
            </p:extLst>
          </p:nvPr>
        </p:nvGraphicFramePr>
        <p:xfrm>
          <a:off x="600637" y="2995646"/>
          <a:ext cx="7830774" cy="310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2826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0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Submitted Applications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2,134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3,779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0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 of Eligible Female Applicants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9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 of Eligible Applicants  of Color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53%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55%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7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Eligible Applicants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5068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were female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as students of color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 38 out of 39 Washington counties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Median household income of $46,534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ENROLLED SCHOLARs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2016-17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Cohort 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1,450 selected Scholars,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enrolled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1,372 C5 Scholars in 2016-17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56% are female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65% identify as students of color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78424"/>
              </p:ext>
            </p:extLst>
          </p:nvPr>
        </p:nvGraphicFramePr>
        <p:xfrm>
          <a:off x="251012" y="3478302"/>
          <a:ext cx="8659904" cy="309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6142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</a:t>
                      </a: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09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Color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9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Under-Represented Minorities in STEM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Cohort Ethnicity Over Time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-34965" y="1732373"/>
            <a:ext cx="8286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Across time, WSOS Cohorts have been comprised of more students of color and more students from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under-represented minority backgrounds.</a:t>
            </a:r>
          </a:p>
        </p:txBody>
      </p:sp>
    </p:spTree>
    <p:extLst>
      <p:ext uri="{BB962C8B-B14F-4D97-AF65-F5344CB8AC3E}">
        <p14:creationId xmlns:p14="http://schemas.microsoft.com/office/powerpoint/2010/main" val="42749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3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1E4687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Heavy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83FFA4B967B49B57DBF58BF65F88C" ma:contentTypeVersion="12" ma:contentTypeDescription="Create a new document." ma:contentTypeScope="" ma:versionID="eede4034e6d5470c877aac37be4f1921">
  <xsd:schema xmlns:xsd="http://www.w3.org/2001/XMLSchema" xmlns:xs="http://www.w3.org/2001/XMLSchema" xmlns:p="http://schemas.microsoft.com/office/2006/metadata/properties" xmlns:ns2="6269f18c-bb12-4b84-87ea-090b418c2912" xmlns:ns3="eeee86aa-15ec-455f-bb3b-fc4a9bf66d2a" targetNamespace="http://schemas.microsoft.com/office/2006/metadata/properties" ma:root="true" ma:fieldsID="7c4a4db427a6412160c82fb2caa84f20" ns2:_="" ns3:_="">
    <xsd:import namespace="6269f18c-bb12-4b84-87ea-090b418c2912"/>
    <xsd:import namespace="eeee86aa-15ec-455f-bb3b-fc4a9bf66d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9f18c-bb12-4b84-87ea-090b418c29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4f397ba-dea4-40ae-92ec-4576ae10e3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e86aa-15ec-455f-bb3b-fc4a9bf66d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3d25fc7-b084-40ca-ac3e-f63fc5e61d52}" ma:internalName="TaxCatchAll" ma:showField="CatchAllData" ma:web="eeee86aa-15ec-455f-bb3b-fc4a9bf66d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9f18c-bb12-4b84-87ea-090b418c2912">
      <Terms xmlns="http://schemas.microsoft.com/office/infopath/2007/PartnerControls"/>
    </lcf76f155ced4ddcb4097134ff3c332f>
    <TaxCatchAll xmlns="eeee86aa-15ec-455f-bb3b-fc4a9bf66d2a" xsi:nil="true"/>
  </documentManagement>
</p:properties>
</file>

<file path=customXml/itemProps1.xml><?xml version="1.0" encoding="utf-8"?>
<ds:datastoreItem xmlns:ds="http://schemas.openxmlformats.org/officeDocument/2006/customXml" ds:itemID="{D1CAF9E1-E59E-4E46-9B54-3A50B4049642}"/>
</file>

<file path=customXml/itemProps2.xml><?xml version="1.0" encoding="utf-8"?>
<ds:datastoreItem xmlns:ds="http://schemas.openxmlformats.org/officeDocument/2006/customXml" ds:itemID="{214BF637-F2E3-4A3B-B914-5317D4E983C2}"/>
</file>

<file path=customXml/itemProps3.xml><?xml version="1.0" encoding="utf-8"?>
<ds:datastoreItem xmlns:ds="http://schemas.openxmlformats.org/officeDocument/2006/customXml" ds:itemID="{1D7C6A59-BC4C-40C1-9D8E-E3A7C7475574}"/>
</file>

<file path=docProps/app.xml><?xml version="1.0" encoding="utf-8"?>
<Properties xmlns="http://schemas.openxmlformats.org/officeDocument/2006/extended-properties" xmlns:vt="http://schemas.openxmlformats.org/officeDocument/2006/docPropsVTypes">
  <TotalTime>8222</TotalTime>
  <Words>2767</Words>
  <Application>Microsoft Office PowerPoint</Application>
  <PresentationFormat>On-screen Show (4:3)</PresentationFormat>
  <Paragraphs>565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55</vt:i4>
      </vt:variant>
      <vt:variant>
        <vt:lpstr>Slide Titles</vt:lpstr>
      </vt:variant>
      <vt:variant>
        <vt:i4>33</vt:i4>
      </vt:variant>
    </vt:vector>
  </HeadingPairs>
  <TitlesOfParts>
    <vt:vector size="98" baseType="lpstr">
      <vt:lpstr>Arial</vt:lpstr>
      <vt:lpstr>Arial Black</vt:lpstr>
      <vt:lpstr>Calibri</vt:lpstr>
      <vt:lpstr>Helvetica</vt:lpstr>
      <vt:lpstr>Helvetica (BODY)</vt:lpstr>
      <vt:lpstr>Tahoma</vt:lpstr>
      <vt:lpstr>Times New Roman</vt:lpstr>
      <vt:lpstr>Univers</vt:lpstr>
      <vt:lpstr>Wingdings</vt:lpstr>
      <vt:lpstr>Wingdings 2</vt:lpstr>
      <vt:lpstr>1_Office Theme</vt:lpstr>
      <vt:lpstr>2_Office Theme</vt:lpstr>
      <vt:lpstr>Default Design</vt:lpstr>
      <vt:lpstr>1_Default Design</vt:lpstr>
      <vt:lpstr>2_Default Design</vt:lpstr>
      <vt:lpstr>3_Default Design</vt:lpstr>
      <vt:lpstr>8_Default Design</vt:lpstr>
      <vt:lpstr>7_Default Design</vt:lpstr>
      <vt:lpstr>9_Default Design</vt:lpstr>
      <vt:lpstr>10_Default Design</vt:lpstr>
      <vt:lpstr>11_Default Design</vt:lpstr>
      <vt:lpstr>12_Default Design</vt:lpstr>
      <vt:lpstr>4_Default Design</vt:lpstr>
      <vt:lpstr>5_Default Design</vt:lpstr>
      <vt:lpstr>6_Default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17_Office Theme</vt:lpstr>
      <vt:lpstr>18_Office Theme</vt:lpstr>
      <vt:lpstr>19_Office Theme</vt:lpstr>
      <vt:lpstr>PowerPoint Presentation</vt:lpstr>
      <vt:lpstr>Agenda</vt:lpstr>
      <vt:lpstr>PowerPoint Presentation</vt:lpstr>
      <vt:lpstr>Cohort 5 APPLICANTS</vt:lpstr>
      <vt:lpstr>Applicants</vt:lpstr>
      <vt:lpstr>Eligible Applicants</vt:lpstr>
      <vt:lpstr>ENROLLED SCHOLARs 2016-17</vt:lpstr>
      <vt:lpstr>Cohort 5</vt:lpstr>
      <vt:lpstr>Cohort Ethnicity Over Time</vt:lpstr>
      <vt:lpstr>Race or Ethnicity: C1-C5</vt:lpstr>
      <vt:lpstr>Cohort 5</vt:lpstr>
      <vt:lpstr>Enrolled Scholars: 2016-17</vt:lpstr>
      <vt:lpstr>IMPACT</vt:lpstr>
      <vt:lpstr>Financial Summary</vt:lpstr>
      <vt:lpstr>2015 Post-Graduation</vt:lpstr>
      <vt:lpstr>Graduates to Date</vt:lpstr>
      <vt:lpstr>Opportunity Expansion</vt:lpstr>
      <vt:lpstr>PowerPoint Presentation</vt:lpstr>
      <vt:lpstr>Review of proposed changes to WSOs statute for 2017 legislative session </vt:lpstr>
      <vt:lpstr>Proposed Changes</vt:lpstr>
      <vt:lpstr>Approval of 2017 legislative changes </vt:lpstr>
      <vt:lpstr>Staff Report </vt:lpstr>
      <vt:lpstr>Program Update</vt:lpstr>
      <vt:lpstr>Program  Administrator Selection  Update</vt:lpstr>
      <vt:lpstr>Media Update</vt:lpstr>
      <vt:lpstr>Social Media</vt:lpstr>
      <vt:lpstr> Finance UPDATE </vt:lpstr>
      <vt:lpstr>WSOS Balance Sheet</vt:lpstr>
      <vt:lpstr>WSOS Balance Sheet</vt:lpstr>
      <vt:lpstr>WSOS Income Statement</vt:lpstr>
      <vt:lpstr>WSOS Income Statement</vt:lpstr>
      <vt:lpstr>WSOS Cash Flow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Eligible Majors Review</dc:title>
  <dc:creator>Naria K. Santa Lucia</dc:creator>
  <cp:lastModifiedBy>Karyl Gregory</cp:lastModifiedBy>
  <cp:revision>227</cp:revision>
  <cp:lastPrinted>2016-10-31T17:12:14Z</cp:lastPrinted>
  <dcterms:created xsi:type="dcterms:W3CDTF">2015-12-12T19:19:54Z</dcterms:created>
  <dcterms:modified xsi:type="dcterms:W3CDTF">2016-12-12T19:50:58Z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0x01010097B83FFA4B967B49B57DBF58BF65F88C</vt:lpwstr>
  </property>
</Properties>
</file>